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7" r:id="rId5"/>
    <p:sldId id="258" r:id="rId6"/>
    <p:sldId id="266" r:id="rId7"/>
    <p:sldId id="267" r:id="rId8"/>
    <p:sldId id="259" r:id="rId9"/>
    <p:sldId id="260" r:id="rId10"/>
    <p:sldId id="261" r:id="rId11"/>
    <p:sldId id="263" r:id="rId12"/>
    <p:sldId id="265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A378-BBD5-4B0B-BE1A-47BDD970A80B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AEF87-C2C2-4683-89B3-5E82945565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962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192F-E91A-44FC-8334-03812445AFA5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9A50-876F-4762-AD0E-BCBD5CFB09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21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87A6-65B2-4FD4-AAB2-124C29194CF4}" type="slidenum">
              <a:rPr lang="en-IN" smtClean="0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42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60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99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CEA3CD-C93D-4B98-A302-F831AB135249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25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80F2-EBCA-4FAB-82C8-CD9A5C111B60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4564-EC48-4290-AB63-FC81A11580C5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66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002-98DC-4FA2-9D71-8A7CFF4C90BE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22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400-0CCE-468C-80E0-7A12A5E62286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16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A43-D5DB-4297-AE83-FD7B06ED6AB0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96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F95E-025D-4070-A6E9-665249008AAB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4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AE63-16D9-4F1D-9F24-E4B947E9E671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4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356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77A7-D059-48B3-8224-BA0B3C907C03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19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939D-04DA-4D0A-ACD7-BB778536C82D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0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D48-A9F7-4B65-B616-912FDD2BC1B3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10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CEA3CD-C93D-4B98-A302-F831AB135249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534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80F2-EBCA-4FAB-82C8-CD9A5C111B60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21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4564-EC48-4290-AB63-FC81A11580C5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364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6002-98DC-4FA2-9D71-8A7CFF4C90BE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39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400-0CCE-468C-80E0-7A12A5E62286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9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1A43-D5DB-4297-AE83-FD7B06ED6AB0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19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F95E-025D-4070-A6E9-665249008AAB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7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081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AE63-16D9-4F1D-9F24-E4B947E9E671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33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77A7-D059-48B3-8224-BA0B3C907C03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8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939D-04DA-4D0A-ACD7-BB778536C82D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63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D48-A9F7-4B65-B616-912FDD2BC1B3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0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19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44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15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04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7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29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1760-860B-41F6-B829-2C3AD43998A3}" type="datetimeFigureOut">
              <a:rPr lang="en-IN" smtClean="0"/>
              <a:t>22-06-2015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B161-ED2D-49F7-9370-2956A40EC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10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99FB4F9-28D2-44C0-A1FA-533D5FE939ED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99FB4F9-28D2-44C0-A1FA-533D5FE939ED}" type="datetime1">
              <a:rPr lang="en-IN" smtClean="0">
                <a:solidFill>
                  <a:srgbClr val="000000"/>
                </a:solidFill>
              </a:rPr>
              <a:pPr/>
              <a:t>22-06-2015</a:t>
            </a:fld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‹#›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5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Development of ISSAI 5300 on IT AUDIT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Progress Report</a:t>
            </a:r>
          </a:p>
          <a:p>
            <a:r>
              <a:rPr lang="en-IN" dirty="0" smtClean="0"/>
              <a:t>A presentation by SAI India to WGITA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88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Thanks…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Initiation Document of ISSAI 5300 - Presentation by SAI India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10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4842"/>
            <a:ext cx="9875520" cy="818865"/>
          </a:xfrm>
        </p:spPr>
        <p:txBody>
          <a:bodyPr/>
          <a:lstStyle/>
          <a:p>
            <a:r>
              <a:rPr lang="en-IN" dirty="0" smtClean="0"/>
              <a:t>Introduction - 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368" y="1733266"/>
            <a:ext cx="10251596" cy="4362734"/>
          </a:xfrm>
        </p:spPr>
        <p:txBody>
          <a:bodyPr>
            <a:normAutofit/>
          </a:bodyPr>
          <a:lstStyle/>
          <a:p>
            <a:r>
              <a:rPr lang="en-GB" dirty="0"/>
              <a:t>Series 5300-5399 of ISSAIs </a:t>
            </a:r>
            <a:r>
              <a:rPr lang="en-GB" dirty="0" smtClean="0"/>
              <a:t>allocated </a:t>
            </a:r>
            <a:r>
              <a:rPr lang="en-GB" dirty="0"/>
              <a:t>to </a:t>
            </a:r>
            <a:r>
              <a:rPr lang="en-GB" dirty="0" smtClean="0"/>
              <a:t>Guidelines </a:t>
            </a:r>
            <a:r>
              <a:rPr lang="en-GB" dirty="0"/>
              <a:t>on Information Technology Audit under the ISSAI </a:t>
            </a:r>
            <a:r>
              <a:rPr lang="en-GB" dirty="0" smtClean="0"/>
              <a:t>framework</a:t>
            </a:r>
            <a:endParaRPr lang="en-GB" dirty="0"/>
          </a:p>
          <a:p>
            <a:r>
              <a:rPr lang="en-GB" dirty="0" smtClean="0"/>
              <a:t>The Project </a:t>
            </a:r>
            <a:r>
              <a:rPr lang="en-GB" dirty="0"/>
              <a:t>- Development of ISSAI 5300: Guidelines on Information Technology Audits </a:t>
            </a:r>
            <a:r>
              <a:rPr lang="en-GB" dirty="0" smtClean="0"/>
              <a:t>– was included </a:t>
            </a:r>
            <a:r>
              <a:rPr lang="en-GB" dirty="0"/>
              <a:t>in WGITA’s work plan 2014-16 in Vilnius, Lithuania (April 2013</a:t>
            </a:r>
            <a:r>
              <a:rPr lang="en-GB" dirty="0" smtClean="0"/>
              <a:t>)</a:t>
            </a:r>
          </a:p>
          <a:p>
            <a:r>
              <a:rPr lang="en-GB" dirty="0"/>
              <a:t>The WGITA meeting in Kuwait (April, 2014) approved the Project initiation Document which spelt out the details of the project, probable timelines, milestones and expected deliverables.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KSC (Cairo, Egypt) approved the associated Project Proposal in October 2014.</a:t>
            </a:r>
            <a:endParaRPr lang="en-GB" dirty="0" smtClean="0"/>
          </a:p>
          <a:p>
            <a:r>
              <a:rPr lang="en-GB" dirty="0" smtClean="0"/>
              <a:t>Project Team</a:t>
            </a:r>
          </a:p>
          <a:p>
            <a:pPr lvl="1"/>
            <a:r>
              <a:rPr lang="en-GB" dirty="0" smtClean="0"/>
              <a:t>Team Leader: SAI India</a:t>
            </a:r>
          </a:p>
          <a:p>
            <a:pPr lvl="1"/>
            <a:r>
              <a:rPr lang="en-GB" dirty="0" smtClean="0"/>
              <a:t>Members – SAIs of Brazil, Indonesia, Japan, Norway, Poland, the US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2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Progress since last WGITA in Kuwait, 2014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2400" b="1" dirty="0" smtClean="0"/>
              <a:t>Approval of Project Proposal of ISSAI 5300 (October 2014)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Project Proposal </a:t>
            </a:r>
            <a:r>
              <a:rPr lang="en-GB" sz="2400" dirty="0" smtClean="0"/>
              <a:t>approved by </a:t>
            </a:r>
            <a:r>
              <a:rPr lang="en-GB" sz="2400" dirty="0"/>
              <a:t>the KSC Steering Committee in Cairo (Egypt) in October 2014. </a:t>
            </a:r>
            <a:endParaRPr lang="en-GB" sz="24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Project Proposal </a:t>
            </a:r>
            <a:r>
              <a:rPr lang="en-GB" sz="2400" dirty="0" smtClean="0"/>
              <a:t>spells </a:t>
            </a:r>
            <a:r>
              <a:rPr lang="en-GB" sz="2400" dirty="0"/>
              <a:t>out the details of the project, the methodology proposed to be employed, probable timelines, milestones and expected deliverables. </a:t>
            </a:r>
            <a:endParaRPr lang="en-GB" sz="2400" dirty="0" smtClean="0"/>
          </a:p>
          <a:p>
            <a:pPr lvl="0"/>
            <a:r>
              <a:rPr lang="en-GB" sz="2400" b="1" dirty="0" smtClean="0"/>
              <a:t>IT Audit Survey (December 2014)</a:t>
            </a:r>
          </a:p>
          <a:p>
            <a:r>
              <a:rPr lang="en-GB" sz="2400" dirty="0"/>
              <a:t>One of the key features of the ISSAI 5300 development process is to ensure that the proposed ISSAI takes into consideration: </a:t>
            </a:r>
          </a:p>
          <a:p>
            <a:pPr lvl="1"/>
            <a:r>
              <a:rPr lang="en-GB" sz="2400" dirty="0"/>
              <a:t>the existing levels of maturity of Information Systems in the government sector in different countries and </a:t>
            </a:r>
          </a:p>
          <a:p>
            <a:pPr lvl="1"/>
            <a:r>
              <a:rPr lang="en-GB" sz="2400" dirty="0"/>
              <a:t>the </a:t>
            </a:r>
            <a:r>
              <a:rPr lang="en-GB" dirty="0"/>
              <a:t>maturity level of IT Audits in their respective SAIs.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>
                <a:solidFill>
                  <a:srgbClr val="000000"/>
                </a:solidFill>
              </a:rPr>
              <a:t>Project Progress Report on Development of ISSAI 5300 - Presentation by SAI India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3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Progress since last WGITA in Kuwait,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01504"/>
            <a:ext cx="9872871" cy="4294496"/>
          </a:xfrm>
        </p:spPr>
        <p:txBody>
          <a:bodyPr>
            <a:normAutofit/>
          </a:bodyPr>
          <a:lstStyle/>
          <a:p>
            <a:r>
              <a:rPr lang="en-GB" dirty="0"/>
              <a:t>To determine the above, the Project Team is in the process of conducting an INTOSAI wide IT Audit Survey</a:t>
            </a:r>
          </a:p>
          <a:p>
            <a:r>
              <a:rPr lang="en-GB" dirty="0" smtClean="0"/>
              <a:t>The </a:t>
            </a:r>
            <a:r>
              <a:rPr lang="en-GB" dirty="0"/>
              <a:t>Survey used a detailed Questionnaire aimed at generating a comprehensive database covering IT Audit practices, standards and manuals in use, etc. in order to determine the IT Audit related maturity and profile of SAIs world-wide. The Project Team intends to use the database for deriving required inputs for framing the ISSAI.</a:t>
            </a:r>
          </a:p>
          <a:p>
            <a:r>
              <a:rPr lang="en-GB" dirty="0" smtClean="0"/>
              <a:t>The maturity </a:t>
            </a:r>
            <a:r>
              <a:rPr lang="en-GB" dirty="0"/>
              <a:t>and usage profile </a:t>
            </a:r>
            <a:r>
              <a:rPr lang="en-GB" dirty="0" smtClean="0"/>
              <a:t>generated from the Survey is proposed to be employed </a:t>
            </a:r>
            <a:r>
              <a:rPr lang="en-GB" dirty="0"/>
              <a:t>in determining the granularity the proposed ISSAI would aim for in order to have as wide an acceptability as possible amongst the INTOSAI </a:t>
            </a:r>
            <a:r>
              <a:rPr lang="en-GB" dirty="0" smtClean="0"/>
              <a:t>community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4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Progress since last WGITA in Kuwait,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IT Audit Questionnaire developed and circulated by the Project Team (December 2014) </a:t>
            </a:r>
            <a:r>
              <a:rPr lang="en-IN" dirty="0" smtClean="0"/>
              <a:t>broadly covers </a:t>
            </a:r>
            <a:r>
              <a:rPr lang="en-IN" dirty="0"/>
              <a:t>following areas:</a:t>
            </a:r>
          </a:p>
          <a:p>
            <a:pPr lvl="1"/>
            <a:r>
              <a:rPr lang="en-IN" dirty="0" smtClean="0"/>
              <a:t>IT Governance Setup in the country</a:t>
            </a:r>
          </a:p>
          <a:p>
            <a:pPr lvl="1"/>
            <a:r>
              <a:rPr lang="en-IN" dirty="0" smtClean="0"/>
              <a:t>Recognition of IT Audit at a conceptual level in member SAI</a:t>
            </a:r>
          </a:p>
          <a:p>
            <a:pPr lvl="1"/>
            <a:r>
              <a:rPr lang="en-IN" dirty="0" smtClean="0"/>
              <a:t>Mandate</a:t>
            </a:r>
          </a:p>
          <a:p>
            <a:pPr lvl="1"/>
            <a:r>
              <a:rPr lang="en-IN" dirty="0" smtClean="0"/>
              <a:t>Maturity of IT Systems in the country</a:t>
            </a:r>
          </a:p>
          <a:p>
            <a:pPr lvl="1"/>
            <a:r>
              <a:rPr lang="en-IN" dirty="0" smtClean="0"/>
              <a:t>The IT Audit Process</a:t>
            </a:r>
          </a:p>
          <a:p>
            <a:pPr lvl="1"/>
            <a:r>
              <a:rPr lang="en-IN" dirty="0" smtClean="0"/>
              <a:t>Capability of the SAI in conducting IT Audits</a:t>
            </a:r>
          </a:p>
          <a:p>
            <a:r>
              <a:rPr lang="en-IN" dirty="0" smtClean="0"/>
              <a:t>Till date, 52 responses </a:t>
            </a:r>
            <a:r>
              <a:rPr lang="en-IN" dirty="0"/>
              <a:t>have been </a:t>
            </a:r>
            <a:r>
              <a:rPr lang="en-IN" dirty="0" smtClean="0"/>
              <a:t>received from different INTOSAI members. The responses are being collated.</a:t>
            </a:r>
          </a:p>
          <a:p>
            <a:pPr lvl="1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5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Progress since last WGITA in Kuwait,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Drafting of ISSAI 5300 (June 2015)</a:t>
            </a:r>
          </a:p>
          <a:p>
            <a:pPr lvl="1"/>
            <a:r>
              <a:rPr lang="en-GB" sz="2400" dirty="0" smtClean="0"/>
              <a:t>The Project Team has prepared a draft skeletal </a:t>
            </a:r>
            <a:r>
              <a:rPr lang="en-GB" sz="2400" dirty="0"/>
              <a:t>draft of ISSAI </a:t>
            </a:r>
            <a:r>
              <a:rPr lang="en-GB" sz="2400" dirty="0" smtClean="0"/>
              <a:t>5300. (MAY 2015)</a:t>
            </a:r>
          </a:p>
          <a:p>
            <a:pPr lvl="1"/>
            <a:r>
              <a:rPr lang="en-GB" sz="2400" dirty="0" smtClean="0"/>
              <a:t>The Skeletal Draft is at </a:t>
            </a:r>
            <a:r>
              <a:rPr lang="en-GB" sz="2400" dirty="0"/>
              <a:t>present being deliberated upon by the Project Team. </a:t>
            </a:r>
            <a:endParaRPr lang="en-GB" sz="2400" dirty="0" smtClean="0"/>
          </a:p>
          <a:p>
            <a:pPr lvl="1"/>
            <a:r>
              <a:rPr lang="en-GB" sz="2400" dirty="0" smtClean="0"/>
              <a:t>A </a:t>
            </a:r>
            <a:r>
              <a:rPr lang="en-GB" sz="2400" dirty="0"/>
              <a:t>copy of this skeletal draft was also circulated amongst all WGITA members. </a:t>
            </a:r>
            <a:r>
              <a:rPr lang="en-GB" sz="2400" dirty="0" smtClean="0"/>
              <a:t>(JUNE 2015)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6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Proposals to WGITA - Proposed Amendments to the Project Schedule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33766"/>
            <a:ext cx="9872871" cy="3762233"/>
          </a:xfrm>
        </p:spPr>
        <p:txBody>
          <a:bodyPr/>
          <a:lstStyle/>
          <a:p>
            <a:pPr lvl="0"/>
            <a:r>
              <a:rPr lang="en-GB" sz="2400" dirty="0"/>
              <a:t>The P</a:t>
            </a:r>
            <a:r>
              <a:rPr lang="en-GB" sz="2400" dirty="0" smtClean="0"/>
              <a:t>roject Schedule approved by the KSC needs to be revised.</a:t>
            </a:r>
          </a:p>
          <a:p>
            <a:pPr lvl="0"/>
            <a:r>
              <a:rPr lang="en-GB" sz="2400" dirty="0" smtClean="0"/>
              <a:t>The approved Project Schedule underestimates </a:t>
            </a:r>
            <a:r>
              <a:rPr lang="en-GB" sz="2400" dirty="0"/>
              <a:t>the multiple levels of approvals and endorsements required, as well as the complexity involved in arriving at a universally acceptable draft. </a:t>
            </a:r>
            <a:endParaRPr lang="en-GB" sz="2400" dirty="0" smtClean="0"/>
          </a:p>
          <a:p>
            <a:pPr lvl="0"/>
            <a:r>
              <a:rPr lang="en-GB" sz="2400" dirty="0" smtClean="0"/>
              <a:t>The </a:t>
            </a:r>
            <a:r>
              <a:rPr lang="en-GB" sz="2400" dirty="0"/>
              <a:t>Project Team therefore proposes a change in the </a:t>
            </a:r>
            <a:r>
              <a:rPr lang="en-GB" sz="2400" dirty="0" smtClean="0"/>
              <a:t>Schedule</a:t>
            </a:r>
            <a:r>
              <a:rPr lang="en-GB" sz="2400" dirty="0"/>
              <a:t>. </a:t>
            </a:r>
            <a:endParaRPr lang="en-IN" sz="2400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7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Proposed Amendments to the Project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61" y="2057400"/>
            <a:ext cx="10413241" cy="4166428"/>
          </a:xfrm>
        </p:spPr>
        <p:txBody>
          <a:bodyPr>
            <a:normAutofit/>
          </a:bodyPr>
          <a:lstStyle/>
          <a:p>
            <a:r>
              <a:rPr lang="en-GB" sz="2400" dirty="0"/>
              <a:t>The Project Team would attempt to finalise the draft ISSAI and then seek approval of the exposure draft by the WGITA and the KSC through email exchanges.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exposure draft </a:t>
            </a:r>
            <a:r>
              <a:rPr lang="en-GB" sz="2400" dirty="0" smtClean="0"/>
              <a:t>to be then exposed </a:t>
            </a:r>
            <a:r>
              <a:rPr lang="en-GB" sz="2400" dirty="0"/>
              <a:t>at the ISSAI website and comments of all INTOSAI members invited. </a:t>
            </a:r>
            <a:endParaRPr lang="en-GB" sz="2400" dirty="0" smtClean="0"/>
          </a:p>
          <a:p>
            <a:r>
              <a:rPr lang="en-GB" sz="2400" dirty="0" smtClean="0"/>
              <a:t>Simultaneously </a:t>
            </a:r>
            <a:r>
              <a:rPr lang="en-GB" sz="2400" dirty="0"/>
              <a:t>the exposure draft would also be run through the PSC.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Project Team would then endeavour to have the final draft of ISSAI 5300 approved in next year's face to face meetings of the WGITA and the KSC.</a:t>
            </a:r>
            <a:endParaRPr lang="en-IN" sz="2400" dirty="0"/>
          </a:p>
          <a:p>
            <a:pPr lvl="2"/>
            <a:endParaRPr lang="en-IN" sz="1600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8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Proposal </a:t>
            </a:r>
            <a:r>
              <a:rPr lang="en-IN"/>
              <a:t>before </a:t>
            </a:r>
            <a:r>
              <a:rPr lang="en-IN" smtClean="0"/>
              <a:t>the WGITA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WGITA members are requested to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IN" dirty="0" smtClean="0"/>
              <a:t>Take note of the Progress Report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IN" dirty="0" smtClean="0"/>
              <a:t>Approve the proposed revisions in the Project Schedule</a:t>
            </a:r>
          </a:p>
          <a:p>
            <a:pPr marL="731520" lvl="1" indent="-457200">
              <a:buFont typeface="+mj-lt"/>
              <a:buAutoNum type="alphaLcPeriod"/>
            </a:pPr>
            <a:endParaRPr lang="en-IN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rgbClr val="000000"/>
                </a:solidFill>
              </a:rPr>
              <a:t>Project Progress Report on development of ISSAI 5300 - Presentation by SAI India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9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3.xml><?xml version="1.0" encoding="utf-8"?>
<a:theme xmlns:a="http://schemas.openxmlformats.org/drawingml/2006/main" name="1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830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Office Theme</vt:lpstr>
      <vt:lpstr>Basis</vt:lpstr>
      <vt:lpstr>1_Basis</vt:lpstr>
      <vt:lpstr>Development of ISSAI 5300 on IT AUDIT</vt:lpstr>
      <vt:lpstr>Introduction - background</vt:lpstr>
      <vt:lpstr>Progress since last WGITA in Kuwait, 2014</vt:lpstr>
      <vt:lpstr>Progress since last WGITA in Kuwait, 2014</vt:lpstr>
      <vt:lpstr>Progress since last WGITA in Kuwait, 2014</vt:lpstr>
      <vt:lpstr>Progress since last WGITA in Kuwait, 2014</vt:lpstr>
      <vt:lpstr>Proposals to WGITA - Proposed Amendments to the Project Schedule</vt:lpstr>
      <vt:lpstr>Proposed Amendments to the Project Schedule</vt:lpstr>
      <vt:lpstr>Proposal before the WGITA</vt:lpstr>
      <vt:lpstr>Thanks…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ISSAI 5300</dc:title>
  <dc:creator>Saurabh V Narain</dc:creator>
  <cp:lastModifiedBy>Satish Kumar</cp:lastModifiedBy>
  <cp:revision>17</cp:revision>
  <cp:lastPrinted>2015-06-22T04:35:45Z</cp:lastPrinted>
  <dcterms:created xsi:type="dcterms:W3CDTF">2015-06-18T07:05:57Z</dcterms:created>
  <dcterms:modified xsi:type="dcterms:W3CDTF">2015-06-22T04:36:10Z</dcterms:modified>
</cp:coreProperties>
</file>