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4" r:id="rId7"/>
    <p:sldId id="266" r:id="rId8"/>
    <p:sldId id="26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111.118.182.80/~bookstore/intosai/working-group/images/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139" y="109804"/>
            <a:ext cx="2724150" cy="8572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13195" y="2846717"/>
            <a:ext cx="7348987" cy="160468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Maintenance of IT Audit Database and Webinars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80" y="3541791"/>
            <a:ext cx="3853424" cy="2203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82" y="1067414"/>
            <a:ext cx="3923020" cy="23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Database for IT audits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90133"/>
            <a:ext cx="6735233" cy="4995334"/>
          </a:xfrm>
        </p:spPr>
        <p:txBody>
          <a:bodyPr>
            <a:normAutofit lnSpcReduction="10000"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>
                <a:latin typeface="Cambria" panose="02040503050406030204" pitchFamily="18" charset="0"/>
              </a:rPr>
              <a:t>Structure proposed:</a:t>
            </a:r>
            <a:endParaRPr lang="en-US" sz="2600" dirty="0">
              <a:latin typeface="Cambria" panose="02040503050406030204" pitchFamily="18" charset="0"/>
            </a:endParaRP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Title of </a:t>
            </a:r>
            <a:r>
              <a:rPr lang="en-US" sz="2200" dirty="0" smtClean="0">
                <a:latin typeface="Cambria" panose="02040503050406030204" pitchFamily="18" charset="0"/>
              </a:rPr>
              <a:t>Report </a:t>
            </a:r>
            <a:r>
              <a:rPr lang="en-US" sz="2200" dirty="0">
                <a:latin typeface="Cambria" panose="02040503050406030204" pitchFamily="18" charset="0"/>
              </a:rPr>
              <a:t>– </a:t>
            </a:r>
            <a:r>
              <a:rPr lang="en-US" sz="2200" dirty="0" smtClean="0">
                <a:latin typeface="Cambria" panose="02040503050406030204" pitchFamily="18" charset="0"/>
              </a:rPr>
              <a:t>in </a:t>
            </a:r>
            <a:r>
              <a:rPr lang="en-US" sz="2200" dirty="0">
                <a:latin typeface="Cambria" panose="02040503050406030204" pitchFamily="18" charset="0"/>
              </a:rPr>
              <a:t>original </a:t>
            </a:r>
            <a:r>
              <a:rPr lang="en-US" sz="2200" dirty="0" smtClean="0">
                <a:latin typeface="Cambria" panose="02040503050406030204" pitchFamily="18" charset="0"/>
              </a:rPr>
              <a:t>language and </a:t>
            </a:r>
            <a:r>
              <a:rPr lang="en-US" sz="2200" dirty="0">
                <a:latin typeface="Cambria" panose="02040503050406030204" pitchFamily="18" charset="0"/>
              </a:rPr>
              <a:t>in English</a:t>
            </a: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Year of publication</a:t>
            </a: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Report languages </a:t>
            </a: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Functional area to which </a:t>
            </a:r>
            <a:r>
              <a:rPr lang="en-US" sz="2200" dirty="0" smtClean="0">
                <a:latin typeface="Cambria" panose="02040503050406030204" pitchFamily="18" charset="0"/>
              </a:rPr>
              <a:t>IT </a:t>
            </a:r>
            <a:r>
              <a:rPr lang="en-US" sz="2200" dirty="0">
                <a:latin typeface="Cambria" panose="02040503050406030204" pitchFamily="18" charset="0"/>
              </a:rPr>
              <a:t>Audit pertains </a:t>
            </a: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Types of IT system</a:t>
            </a: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mbria" panose="02040503050406030204" pitchFamily="18" charset="0"/>
              </a:rPr>
              <a:t>Short </a:t>
            </a:r>
            <a:r>
              <a:rPr lang="en-US" sz="2200" dirty="0">
                <a:latin typeface="Cambria" panose="02040503050406030204" pitchFamily="18" charset="0"/>
              </a:rPr>
              <a:t>description of </a:t>
            </a:r>
            <a:r>
              <a:rPr lang="en-US" sz="2200" dirty="0" smtClean="0">
                <a:latin typeface="Cambria" panose="02040503050406030204" pitchFamily="18" charset="0"/>
              </a:rPr>
              <a:t>IT </a:t>
            </a:r>
            <a:r>
              <a:rPr lang="en-US" sz="2200" dirty="0">
                <a:latin typeface="Cambria" panose="02040503050406030204" pitchFamily="18" charset="0"/>
              </a:rPr>
              <a:t>Audit </a:t>
            </a: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URL of </a:t>
            </a:r>
            <a:r>
              <a:rPr lang="en-US" sz="2200" dirty="0" smtClean="0">
                <a:latin typeface="Cambria" panose="02040503050406030204" pitchFamily="18" charset="0"/>
              </a:rPr>
              <a:t>report</a:t>
            </a:r>
            <a:endParaRPr lang="en-US" sz="2200" dirty="0">
              <a:latin typeface="Cambria" panose="02040503050406030204" pitchFamily="18" charset="0"/>
            </a:endParaRP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URL of </a:t>
            </a:r>
            <a:r>
              <a:rPr lang="en-US" sz="2200" dirty="0" smtClean="0">
                <a:latin typeface="Cambria" panose="02040503050406030204" pitchFamily="18" charset="0"/>
              </a:rPr>
              <a:t>summary/highlights </a:t>
            </a:r>
            <a:r>
              <a:rPr lang="en-US" sz="2200" dirty="0">
                <a:latin typeface="Cambria" panose="02040503050406030204" pitchFamily="18" charset="0"/>
              </a:rPr>
              <a:t>of </a:t>
            </a:r>
            <a:r>
              <a:rPr lang="en-US" sz="2200" dirty="0" smtClean="0">
                <a:latin typeface="Cambria" panose="02040503050406030204" pitchFamily="18" charset="0"/>
              </a:rPr>
              <a:t>report </a:t>
            </a:r>
            <a:endParaRPr lang="en-US" sz="2200" dirty="0">
              <a:latin typeface="Cambria" panose="02040503050406030204" pitchFamily="18" charset="0"/>
            </a:endParaRP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PDF file of </a:t>
            </a:r>
            <a:r>
              <a:rPr lang="en-US" sz="2200" dirty="0" smtClean="0">
                <a:latin typeface="Cambria" panose="02040503050406030204" pitchFamily="18" charset="0"/>
              </a:rPr>
              <a:t>report</a:t>
            </a:r>
            <a:endParaRPr lang="en-US" sz="2200" dirty="0">
              <a:latin typeface="Cambria" panose="02040503050406030204" pitchFamily="18" charset="0"/>
            </a:endParaRPr>
          </a:p>
          <a:p>
            <a:pPr marL="819150" lvl="2" indent="-4619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Tag words </a:t>
            </a:r>
            <a:endParaRPr lang="en-US" sz="2200" dirty="0" smtClean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>
          <a:xfrm>
            <a:off x="7941733" y="1490133"/>
            <a:ext cx="3786298" cy="5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Webinars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68" y="1600200"/>
            <a:ext cx="7543800" cy="4572000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800" dirty="0">
                <a:latin typeface="Cambria" panose="02040503050406030204" pitchFamily="18" charset="0"/>
              </a:rPr>
              <a:t>Webinars an answer to increased aspirations of SAIs to present  Country papers in Annual </a:t>
            </a:r>
            <a:r>
              <a:rPr lang="en-IN" sz="2800" dirty="0" smtClean="0">
                <a:latin typeface="Cambria" panose="02040503050406030204" pitchFamily="18" charset="0"/>
              </a:rPr>
              <a:t>meetings</a:t>
            </a:r>
            <a:endParaRPr lang="en-IN" sz="2800" dirty="0">
              <a:latin typeface="Cambria" panose="02040503050406030204" pitchFamily="18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800" dirty="0" smtClean="0">
                <a:latin typeface="Cambria" panose="02040503050406030204" pitchFamily="18" charset="0"/>
              </a:rPr>
              <a:t>One </a:t>
            </a:r>
            <a:r>
              <a:rPr lang="en-IN" sz="2800" dirty="0">
                <a:latin typeface="Cambria" panose="02040503050406030204" pitchFamily="18" charset="0"/>
              </a:rPr>
              <a:t>webinar every </a:t>
            </a:r>
            <a:r>
              <a:rPr lang="en-IN" sz="2800" dirty="0" smtClean="0">
                <a:latin typeface="Cambria" panose="02040503050406030204" pitchFamily="18" charset="0"/>
              </a:rPr>
              <a:t>six months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800" dirty="0" smtClean="0">
                <a:latin typeface="Cambria" panose="02040503050406030204" pitchFamily="18" charset="0"/>
              </a:rPr>
              <a:t>WGITA website would have facility to register for webinars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99" y="1439333"/>
            <a:ext cx="3563527" cy="47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Issues for approval/discussion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/>
            <a:r>
              <a:rPr lang="en-IN" sz="3200" dirty="0" smtClean="0"/>
              <a:t>Approval of</a:t>
            </a:r>
          </a:p>
          <a:p>
            <a:pPr lvl="1" indent="-328613">
              <a:buFont typeface="Arial" panose="020B0604020202020204" pitchFamily="34" charset="0"/>
              <a:buChar char="•"/>
            </a:pPr>
            <a:r>
              <a:rPr lang="en-IN" sz="2800" dirty="0" smtClean="0"/>
              <a:t>Template for collection of reports for audit database</a:t>
            </a:r>
          </a:p>
          <a:p>
            <a:pPr lvl="1" indent="-328613">
              <a:buFont typeface="Arial" panose="020B0604020202020204" pitchFamily="34" charset="0"/>
              <a:buChar char="•"/>
            </a:pPr>
            <a:r>
              <a:rPr lang="en-IN" sz="2800" dirty="0" smtClean="0"/>
              <a:t>Conduct of Webinar</a:t>
            </a:r>
          </a:p>
          <a:p>
            <a:pPr marL="242887" indent="-342900"/>
            <a:r>
              <a:rPr lang="en-IN" sz="3200" dirty="0" smtClean="0"/>
              <a:t>Volunteers needed for</a:t>
            </a:r>
          </a:p>
          <a:p>
            <a:pPr lvl="1" indent="-328613">
              <a:buFont typeface="Arial" panose="020B0604020202020204" pitchFamily="34" charset="0"/>
              <a:buChar char="•"/>
            </a:pPr>
            <a:r>
              <a:rPr lang="en-IN" sz="2800" dirty="0" smtClean="0"/>
              <a:t>Collecting materials for audit report database</a:t>
            </a:r>
          </a:p>
          <a:p>
            <a:pPr lvl="1" indent="-328613">
              <a:buFont typeface="Arial" panose="020B0604020202020204" pitchFamily="34" charset="0"/>
              <a:buChar char="•"/>
            </a:pPr>
            <a:r>
              <a:rPr lang="en-IN" sz="2800" dirty="0" smtClean="0"/>
              <a:t>Conducting webinars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5725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52725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71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873beb7-5857-4685-be1f-d57550cc96cc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1170</TotalTime>
  <Words>150</Words>
  <Application>Microsoft Office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Cambria</vt:lpstr>
      <vt:lpstr>Euphemia</vt:lpstr>
      <vt:lpstr>Plantagenet Cherokee</vt:lpstr>
      <vt:lpstr>Wingdings</vt:lpstr>
      <vt:lpstr>Academic Literature 16x9</vt:lpstr>
      <vt:lpstr>Maintenance of IT Audit Database and Webinars</vt:lpstr>
      <vt:lpstr>Database for IT audits </vt:lpstr>
      <vt:lpstr>Webinars </vt:lpstr>
      <vt:lpstr>Issues for approval/discussion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WGITA Work Plan and SDP of IFPP</dc:title>
  <dc:creator>iCISA</dc:creator>
  <cp:lastModifiedBy>DG(IR)</cp:lastModifiedBy>
  <cp:revision>61</cp:revision>
  <cp:lastPrinted>2017-05-16T10:38:10Z</cp:lastPrinted>
  <dcterms:created xsi:type="dcterms:W3CDTF">2017-05-14T16:24:38Z</dcterms:created>
  <dcterms:modified xsi:type="dcterms:W3CDTF">2018-04-05T13:23:50Z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