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B021D-F50F-4775-B046-815BBFF8BB3A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28C35-77FE-484B-88D6-2CFFAFBC4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4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28C35-77FE-484B-88D6-2CFFAFBC4A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4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5. Data calculated</a:t>
            </a:r>
            <a:r>
              <a:rPr lang="en-US" baseline="0" dirty="0" smtClean="0"/>
              <a:t> incorrectly. Poor data input authorizations</a:t>
            </a:r>
          </a:p>
          <a:p>
            <a:r>
              <a:rPr lang="en-US" baseline="0" dirty="0" smtClean="0"/>
              <a:t>6.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concept of materiality would have to be enhanced in this case. A system control which impacts the credibility of financial information may lead to a material observation on the financial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28C35-77FE-484B-88D6-2CFFAFBC4A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3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EA3F7BF-7EDA-41E8-A727-B9B96B3C1F82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F6D5C87-23D2-4EA9-A6B8-B5ACBAC804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Enhancing the scope of Financial Audit using IT Audit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Concept Paper -- Presentation</a:t>
            </a:r>
          </a:p>
          <a:p>
            <a:r>
              <a:rPr lang="en-US" dirty="0" smtClean="0"/>
              <a:t>Prepared by : </a:t>
            </a:r>
            <a:r>
              <a:rPr lang="en-US" dirty="0" smtClean="0"/>
              <a:t>Muhammad Ali </a:t>
            </a:r>
            <a:r>
              <a:rPr lang="en-US" dirty="0" err="1" smtClean="0"/>
              <a:t>Gheba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Dept. of Auditor General of Pakistan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4…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Detecting Fraud along </a:t>
            </a:r>
            <a:r>
              <a:rPr lang="en-US" dirty="0">
                <a:solidFill>
                  <a:srgbClr val="FF0000"/>
                </a:solidFill>
              </a:rPr>
              <a:t>“defined parameters”</a:t>
            </a:r>
            <a:r>
              <a:rPr lang="en-US" dirty="0"/>
              <a:t> in an IT </a:t>
            </a:r>
            <a:r>
              <a:rPr lang="en-US" dirty="0" smtClean="0"/>
              <a:t>based </a:t>
            </a:r>
            <a:r>
              <a:rPr lang="en-US" dirty="0"/>
              <a:t>F</a:t>
            </a:r>
            <a:r>
              <a:rPr lang="en-US" dirty="0" smtClean="0"/>
              <a:t>inancial </a:t>
            </a:r>
            <a:r>
              <a:rPr lang="en-US" dirty="0"/>
              <a:t>environment would restore/sustain credibility of a Financial Audit </a:t>
            </a:r>
            <a:r>
              <a:rPr lang="en-US" dirty="0" smtClean="0"/>
              <a:t>exercise.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5.Defining Fraud Detection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may include the following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Defining Fraud in context of the financial information </a:t>
            </a:r>
            <a:r>
              <a:rPr lang="en-US" dirty="0" smtClean="0"/>
              <a:t>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Defining the scope of fraud </a:t>
            </a:r>
            <a:r>
              <a:rPr lang="en-US" dirty="0" smtClean="0"/>
              <a:t>detection.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Identifying and creating a list of “audit limitations” regarding fraud </a:t>
            </a:r>
            <a:r>
              <a:rPr lang="en-US" dirty="0" smtClean="0"/>
              <a:t>detection.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5…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4.</a:t>
            </a:r>
            <a:r>
              <a:rPr lang="en-US" dirty="0"/>
              <a:t> Classifying information system areas having direct or indirect impact on the maintenance of financial information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/>
              <a:t>Classifying the types of financial transactions and the non-IT and IT risks associated with each type.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6. Creating </a:t>
            </a:r>
            <a:r>
              <a:rPr lang="en-US" dirty="0"/>
              <a:t>a link between information systems controls and their impact on the financial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5…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/>
              <a:t>Reviewing the definition of Financial Audit to include aspects of fraud detection in context of defined audit limitation.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nhancing </a:t>
            </a:r>
            <a:r>
              <a:rPr lang="en-US" dirty="0"/>
              <a:t>Financial Audit’s scope requires extensive brainstorming and research.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Financial Auditor may need to go beyond </a:t>
            </a:r>
            <a:r>
              <a:rPr lang="en-US" dirty="0" smtClean="0"/>
              <a:t>numbers.</a:t>
            </a:r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it is apparent that IT Audit techniques may have a significant role in this change of perspective as and when it happens.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1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– Traditional Financial Audit.</a:t>
            </a:r>
          </a:p>
          <a:p>
            <a:r>
              <a:rPr lang="en-US" dirty="0" smtClean="0"/>
              <a:t>Changing IT Environment of the Entity.</a:t>
            </a:r>
          </a:p>
          <a:p>
            <a:r>
              <a:rPr lang="en-US" dirty="0" smtClean="0"/>
              <a:t>IT environment – impact on Financial Audit.</a:t>
            </a:r>
          </a:p>
          <a:p>
            <a:r>
              <a:rPr lang="en-US" dirty="0" smtClean="0"/>
              <a:t>Enhancing Scope – Fraud Detection.</a:t>
            </a:r>
          </a:p>
          <a:p>
            <a:r>
              <a:rPr lang="en-US" dirty="0" smtClean="0"/>
              <a:t>Defining Fraud Detection Parameters.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Back ground – Traditional Financial Audit.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Scope: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opinion by the auditor as to whether the financial statements are prepared in all material aspects in accordance with an applicable financial reporting </a:t>
            </a:r>
            <a:r>
              <a:rPr lang="en-US" dirty="0" smtClean="0"/>
              <a:t>framework.</a:t>
            </a:r>
          </a:p>
          <a:p>
            <a:pPr lvl="1"/>
            <a:r>
              <a:rPr lang="en-US" dirty="0" smtClean="0"/>
              <a:t>(&amp;) whether </a:t>
            </a:r>
            <a:r>
              <a:rPr lang="en-US" dirty="0"/>
              <a:t>the financial statements are presented fairly, in all material aspects, or give a true and fair view, in accordance with that </a:t>
            </a:r>
            <a:r>
              <a:rPr lang="en-US" dirty="0" smtClean="0"/>
              <a:t>framework.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1…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Auditor’s focus is on </a:t>
            </a:r>
            <a:r>
              <a:rPr lang="en-US" i="1" dirty="0" smtClean="0"/>
              <a:t>“numbers”.</a:t>
            </a:r>
          </a:p>
          <a:p>
            <a:r>
              <a:rPr lang="en-US" dirty="0" smtClean="0"/>
              <a:t>Analysis &amp; scrutiny of number data are baseline for the auditor assurance level.</a:t>
            </a:r>
          </a:p>
          <a:p>
            <a:r>
              <a:rPr lang="en-US" dirty="0" smtClean="0"/>
              <a:t>IT environment is of secondary focus.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192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Changing IT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</a:t>
            </a:r>
            <a:r>
              <a:rPr lang="en-US" dirty="0" smtClean="0"/>
              <a:t>operations </a:t>
            </a:r>
            <a:r>
              <a:rPr lang="en-US" dirty="0" smtClean="0"/>
              <a:t>adopt IT approach or modify earlier IT approach, continuously.</a:t>
            </a:r>
          </a:p>
          <a:p>
            <a:r>
              <a:rPr lang="en-US" dirty="0" smtClean="0"/>
              <a:t>Newer </a:t>
            </a:r>
            <a:r>
              <a:rPr lang="en-US" dirty="0"/>
              <a:t>and more complex financial transaction options become available to an entity/organization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Global </a:t>
            </a:r>
            <a:r>
              <a:rPr lang="en-US" dirty="0"/>
              <a:t>nature of the transactions </a:t>
            </a:r>
            <a:r>
              <a:rPr lang="en-US" dirty="0" smtClean="0"/>
              <a:t> make it </a:t>
            </a:r>
            <a:r>
              <a:rPr lang="en-US" dirty="0"/>
              <a:t>difficult to establish a paper </a:t>
            </a:r>
            <a:r>
              <a:rPr lang="en-US" dirty="0" smtClean="0"/>
              <a:t>trail.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IT Environment – Impact on Financial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information </a:t>
            </a:r>
            <a:r>
              <a:rPr lang="en-US" dirty="0"/>
              <a:t>technology to implement </a:t>
            </a:r>
            <a:r>
              <a:rPr lang="en-US" dirty="0" smtClean="0"/>
              <a:t>core </a:t>
            </a:r>
            <a:r>
              <a:rPr lang="en-US" dirty="0"/>
              <a:t>business activities </a:t>
            </a:r>
            <a:r>
              <a:rPr lang="en-US" dirty="0" smtClean="0"/>
              <a:t>introduces two </a:t>
            </a:r>
            <a:r>
              <a:rPr lang="en-US" dirty="0"/>
              <a:t>broads </a:t>
            </a:r>
            <a:r>
              <a:rPr lang="en-US" dirty="0" smtClean="0"/>
              <a:t>aspects:</a:t>
            </a:r>
          </a:p>
          <a:p>
            <a:pPr lvl="1"/>
            <a:r>
              <a:rPr lang="en-US" dirty="0" smtClean="0"/>
              <a:t>Economy</a:t>
            </a:r>
            <a:r>
              <a:rPr lang="en-US" dirty="0"/>
              <a:t>, </a:t>
            </a:r>
            <a:r>
              <a:rPr lang="en-US" dirty="0" smtClean="0"/>
              <a:t>Efficiency </a:t>
            </a:r>
            <a:r>
              <a:rPr lang="en-US" dirty="0"/>
              <a:t>and timeliness in the business </a:t>
            </a:r>
            <a:r>
              <a:rPr lang="en-US" dirty="0" smtClean="0"/>
              <a:t>output.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/>
              <a:t>of new business risk </a:t>
            </a:r>
            <a:r>
              <a:rPr lang="en-US" dirty="0" smtClean="0"/>
              <a:t>areas.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smtClean="0"/>
              <a:t>…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risk areas may further be classified into two broad categories:</a:t>
            </a:r>
          </a:p>
          <a:p>
            <a:pPr lvl="1"/>
            <a:r>
              <a:rPr lang="en-US" dirty="0"/>
              <a:t>Information Systems, security, maintenance and allied protocols – based risks</a:t>
            </a:r>
          </a:p>
          <a:p>
            <a:pPr lvl="1"/>
            <a:r>
              <a:rPr lang="en-US" dirty="0"/>
              <a:t>Data availability and credibility aspects – based risks</a:t>
            </a:r>
          </a:p>
          <a:p>
            <a:r>
              <a:rPr lang="en-US" dirty="0" smtClean="0"/>
              <a:t>During routine Financial Audit, auditors normally reviews data availability and credibility risk areas, only.</a:t>
            </a:r>
          </a:p>
        </p:txBody>
      </p:sp>
    </p:spTree>
    <p:extLst>
      <p:ext uri="{BB962C8B-B14F-4D97-AF65-F5344CB8AC3E}">
        <p14:creationId xmlns:p14="http://schemas.microsoft.com/office/powerpoint/2010/main" val="5236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Controls regarding the IT framework itself are normally not focused upon. </a:t>
            </a:r>
          </a:p>
          <a:p>
            <a:r>
              <a:rPr lang="en-US" dirty="0" smtClean="0"/>
              <a:t>Weak </a:t>
            </a:r>
            <a:r>
              <a:rPr lang="en-US" dirty="0"/>
              <a:t>IT environment areas can effect credibility of the Financial Information System</a:t>
            </a:r>
            <a:r>
              <a:rPr lang="en-US" dirty="0" smtClean="0"/>
              <a:t>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Data may be excellent but, potentially fake.</a:t>
            </a:r>
          </a:p>
          <a:p>
            <a:r>
              <a:rPr lang="en-US" dirty="0" smtClean="0"/>
              <a:t>A change in the Financial Audit approach is thus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Enhancing Scope – Fraud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 IT based Financial Environment there is a greater risk </a:t>
            </a:r>
            <a:r>
              <a:rPr lang="en-US" dirty="0"/>
              <a:t>of the auditor not identifying material financial fraudulent activities by using the traditional financial audit </a:t>
            </a:r>
            <a:r>
              <a:rPr lang="en-US" dirty="0" smtClean="0"/>
              <a:t>approach.</a:t>
            </a:r>
          </a:p>
          <a:p>
            <a:r>
              <a:rPr lang="en-US" dirty="0"/>
              <a:t>The </a:t>
            </a:r>
            <a:r>
              <a:rPr lang="en-US" dirty="0" smtClean="0"/>
              <a:t>confidence of stakeholders in the auditors assertions may therefore diminish with time.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55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</TotalTime>
  <Words>637</Words>
  <Application>Microsoft Office PowerPoint</Application>
  <PresentationFormat>On-screen Show (4:3)</PresentationFormat>
  <Paragraphs>62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Enhancing the scope of Financial Audit using IT Audit Techniques</vt:lpstr>
      <vt:lpstr>Sequence of Presentation</vt:lpstr>
      <vt:lpstr>1. Back ground – Traditional Financial Audit.</vt:lpstr>
      <vt:lpstr>1… continued</vt:lpstr>
      <vt:lpstr>2. Changing IT Environment</vt:lpstr>
      <vt:lpstr>3. IT Environment – Impact on Financial Audit</vt:lpstr>
      <vt:lpstr>3… continued</vt:lpstr>
      <vt:lpstr>3…continued</vt:lpstr>
      <vt:lpstr>4. Enhancing Scope – Fraud Detection</vt:lpstr>
      <vt:lpstr>4… continued</vt:lpstr>
      <vt:lpstr>5.Defining Fraud Detection Parameters</vt:lpstr>
      <vt:lpstr>5… continued</vt:lpstr>
      <vt:lpstr>5… continued</vt:lpstr>
      <vt:lpstr>6. Conclusions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A.G 2</dc:creator>
  <cp:lastModifiedBy>A.G 2</cp:lastModifiedBy>
  <cp:revision>27</cp:revision>
  <dcterms:created xsi:type="dcterms:W3CDTF">2015-06-25T19:21:43Z</dcterms:created>
  <dcterms:modified xsi:type="dcterms:W3CDTF">2015-06-25T22:54:11Z</dcterms:modified>
</cp:coreProperties>
</file>