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9" r:id="rId3"/>
    <p:sldId id="301" r:id="rId4"/>
    <p:sldId id="287" r:id="rId5"/>
    <p:sldId id="286" r:id="rId6"/>
    <p:sldId id="302" r:id="rId7"/>
    <p:sldId id="303" r:id="rId8"/>
    <p:sldId id="299" r:id="rId9"/>
    <p:sldId id="291" r:id="rId10"/>
    <p:sldId id="296" r:id="rId11"/>
    <p:sldId id="298" r:id="rId12"/>
    <p:sldId id="294" r:id="rId13"/>
    <p:sldId id="304" r:id="rId14"/>
    <p:sldId id="305" r:id="rId15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4" clrIdx="0"/>
  <p:cmAuthor id="1" name="ag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4179-FCA3-4172-8A29-59CACF3D1A6B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52E-9F8E-42E8-B808-8A97466AF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4179-FCA3-4172-8A29-59CACF3D1A6B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52E-9F8E-42E8-B808-8A97466AF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4179-FCA3-4172-8A29-59CACF3D1A6B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52E-9F8E-42E8-B808-8A97466AF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4179-FCA3-4172-8A29-59CACF3D1A6B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52E-9F8E-42E8-B808-8A97466AF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4179-FCA3-4172-8A29-59CACF3D1A6B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52E-9F8E-42E8-B808-8A97466AF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4179-FCA3-4172-8A29-59CACF3D1A6B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52E-9F8E-42E8-B808-8A97466AF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4179-FCA3-4172-8A29-59CACF3D1A6B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52E-9F8E-42E8-B808-8A97466AF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4179-FCA3-4172-8A29-59CACF3D1A6B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52E-9F8E-42E8-B808-8A97466AF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4179-FCA3-4172-8A29-59CACF3D1A6B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52E-9F8E-42E8-B808-8A97466AF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4179-FCA3-4172-8A29-59CACF3D1A6B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52E-9F8E-42E8-B808-8A97466AF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4179-FCA3-4172-8A29-59CACF3D1A6B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52E-9F8E-42E8-B808-8A97466AF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84179-FCA3-4172-8A29-59CACF3D1A6B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0352E-9F8E-42E8-B808-8A97466AF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indent="-288925"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Opportunities and Challenges for Public Auditors</a:t>
            </a:r>
          </a:p>
        </p:txBody>
      </p:sp>
      <p:pic>
        <p:nvPicPr>
          <p:cNvPr id="4" name="Picture 3" descr="big-data-word-clou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86868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WGITAs  role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Espouse</a:t>
            </a:r>
            <a:r>
              <a:rPr lang="en-US" dirty="0" smtClean="0"/>
              <a:t> - the goal of preparing the SAIs for auditing in the big data environment </a:t>
            </a:r>
          </a:p>
          <a:p>
            <a:pPr algn="just"/>
            <a:r>
              <a:rPr lang="en-US" b="1" dirty="0" smtClean="0"/>
              <a:t>Encourage</a:t>
            </a:r>
            <a:r>
              <a:rPr lang="en-US" dirty="0" smtClean="0"/>
              <a:t> - SAIs in establishment, implementation and maintenance of a robust governance framework</a:t>
            </a:r>
          </a:p>
          <a:p>
            <a:pPr algn="just"/>
            <a:r>
              <a:rPr lang="en-US" b="1" dirty="0" smtClean="0"/>
              <a:t>Provide</a:t>
            </a:r>
            <a:r>
              <a:rPr lang="en-US" dirty="0" smtClean="0"/>
              <a:t> - guidance on best practices to support SAIs to</a:t>
            </a:r>
            <a:r>
              <a:rPr lang="en-US" b="1" dirty="0" smtClean="0"/>
              <a:t> </a:t>
            </a:r>
            <a:r>
              <a:rPr lang="en-US" dirty="0" smtClean="0"/>
              <a:t>adapt audit design procedures and methodologies to the changing order of big data environment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WGITAs  role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 guidelines could be provided to SAIs on</a:t>
            </a:r>
          </a:p>
          <a:p>
            <a:pPr lvl="1" algn="just"/>
            <a:r>
              <a:rPr lang="en-US" b="1" dirty="0" smtClean="0"/>
              <a:t>Digital auditing </a:t>
            </a:r>
            <a:r>
              <a:rPr lang="en-US" dirty="0" smtClean="0"/>
              <a:t>–preparing and developing mechanisms </a:t>
            </a:r>
          </a:p>
          <a:p>
            <a:pPr lvl="1" algn="just"/>
            <a:r>
              <a:rPr lang="en-US" b="1" dirty="0" smtClean="0"/>
              <a:t>Paradigm shift in data analytics </a:t>
            </a:r>
            <a:r>
              <a:rPr lang="en-US" dirty="0" smtClean="0"/>
              <a:t>–moving from representative samples to the whole data sets.</a:t>
            </a:r>
          </a:p>
          <a:p>
            <a:pPr lvl="1" algn="just"/>
            <a:r>
              <a:rPr lang="en-US" b="1" dirty="0" smtClean="0"/>
              <a:t>Guidance on data analytics – </a:t>
            </a:r>
            <a:r>
              <a:rPr lang="en-US" dirty="0" smtClean="0"/>
              <a:t>on usage of tools, risks involved, training infrastructure </a:t>
            </a:r>
            <a:endParaRPr lang="en-US" b="1" dirty="0" smtClean="0"/>
          </a:p>
          <a:p>
            <a:pPr lvl="1"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667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Initial </a:t>
            </a:r>
            <a:r>
              <a:rPr lang="en-US" b="1" dirty="0" err="1" smtClean="0"/>
              <a:t>endeavours</a:t>
            </a:r>
            <a:r>
              <a:rPr lang="en-US" b="1" dirty="0" smtClean="0"/>
              <a:t> - SAI India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Provided additional </a:t>
            </a:r>
            <a:r>
              <a:rPr lang="en-US" b="1" dirty="0"/>
              <a:t>insights</a:t>
            </a:r>
            <a:endParaRPr lang="en-US" dirty="0" smtClean="0"/>
          </a:p>
          <a:p>
            <a:pPr algn="just"/>
            <a:r>
              <a:rPr lang="en-US" dirty="0"/>
              <a:t>Big data analytical tools enabled additional insights in the cash flow management by State Government involving </a:t>
            </a:r>
          </a:p>
          <a:p>
            <a:pPr lvl="1" algn="just"/>
            <a:r>
              <a:rPr lang="en-US" dirty="0"/>
              <a:t>Exponential transactional level details of Treasury and RBI for </a:t>
            </a:r>
            <a:r>
              <a:rPr lang="en-US" dirty="0" err="1"/>
              <a:t>analysing</a:t>
            </a:r>
            <a:endParaRPr lang="en-US" dirty="0"/>
          </a:p>
          <a:p>
            <a:pPr lvl="2" algn="just"/>
            <a:r>
              <a:rPr lang="en-US" dirty="0"/>
              <a:t>Demand and supply mismatch of various departments</a:t>
            </a:r>
          </a:p>
          <a:p>
            <a:pPr lvl="2" algn="just"/>
            <a:r>
              <a:rPr lang="en-US" dirty="0"/>
              <a:t>Idle cash and avoidable Government borrowings </a:t>
            </a:r>
          </a:p>
          <a:p>
            <a:pPr lvl="2" algn="just"/>
            <a:r>
              <a:rPr lang="en-US" dirty="0"/>
              <a:t>Float time for disbursement – possible red flags/abnormal </a:t>
            </a:r>
            <a:r>
              <a:rPr lang="en-US" dirty="0" err="1"/>
              <a:t>behaviour</a:t>
            </a:r>
            <a:endParaRPr lang="en-US" dirty="0"/>
          </a:p>
          <a:p>
            <a:pPr lvl="2" algn="just"/>
            <a:r>
              <a:rPr lang="en-US" dirty="0"/>
              <a:t>Unreconciled cash balances of State Government vis-à-vis RBI balances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0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Initial </a:t>
            </a:r>
            <a:r>
              <a:rPr lang="en-US" b="1" dirty="0" err="1"/>
              <a:t>endeavours</a:t>
            </a:r>
            <a:r>
              <a:rPr lang="en-US" b="1" dirty="0"/>
              <a:t> - SAI India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smtClean="0"/>
              <a:t>Provided greater </a:t>
            </a:r>
            <a:r>
              <a:rPr lang="en-US" b="1" dirty="0"/>
              <a:t>efficiency</a:t>
            </a:r>
            <a:endParaRPr lang="en-US" dirty="0" smtClean="0"/>
          </a:p>
          <a:p>
            <a:pPr algn="just"/>
            <a:r>
              <a:rPr lang="en-US" dirty="0" smtClean="0"/>
              <a:t>Big </a:t>
            </a:r>
            <a:r>
              <a:rPr lang="en-US" dirty="0"/>
              <a:t>data analytical tools enabled </a:t>
            </a:r>
            <a:r>
              <a:rPr lang="en-US" b="1" dirty="0"/>
              <a:t>Audit planning </a:t>
            </a:r>
            <a:r>
              <a:rPr lang="en-US" dirty="0"/>
              <a:t>and </a:t>
            </a:r>
            <a:r>
              <a:rPr lang="en-US" b="1" dirty="0"/>
              <a:t>assessment of substantive testing</a:t>
            </a:r>
            <a:r>
              <a:rPr lang="en-US" dirty="0"/>
              <a:t>  from a </a:t>
            </a:r>
            <a:r>
              <a:rPr lang="en-US" b="1" dirty="0" err="1"/>
              <a:t>centralised</a:t>
            </a:r>
            <a:r>
              <a:rPr lang="en-US" b="1" dirty="0"/>
              <a:t> location </a:t>
            </a:r>
            <a:r>
              <a:rPr lang="en-US" dirty="0"/>
              <a:t>in a case of presumptive fraud in employee payments involving</a:t>
            </a:r>
          </a:p>
          <a:p>
            <a:pPr lvl="1" algn="just"/>
            <a:r>
              <a:rPr lang="en-US" b="1" dirty="0"/>
              <a:t>Volume</a:t>
            </a:r>
            <a:r>
              <a:rPr lang="en-US" dirty="0"/>
              <a:t> – 5 million transactions over 18-36 months</a:t>
            </a:r>
          </a:p>
          <a:p>
            <a:pPr lvl="1" algn="just"/>
            <a:r>
              <a:rPr lang="en-US" b="1" dirty="0"/>
              <a:t>Complexity</a:t>
            </a:r>
            <a:r>
              <a:rPr lang="en-US" dirty="0"/>
              <a:t> </a:t>
            </a:r>
            <a:r>
              <a:rPr lang="en-US" dirty="0" smtClean="0"/>
              <a:t>– 30,000 field </a:t>
            </a:r>
            <a:r>
              <a:rPr lang="en-US" smtClean="0"/>
              <a:t>audit units, </a:t>
            </a:r>
            <a:r>
              <a:rPr lang="en-US" dirty="0"/>
              <a:t>35 Departments, 23 Districts and 256 Sub treasuries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801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Big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71490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Big data – Large and complex data beyond the traditional capacities of IT infrastructure collated from </a:t>
            </a:r>
            <a:r>
              <a:rPr lang="en-US" b="1" dirty="0" smtClean="0"/>
              <a:t>all</a:t>
            </a:r>
            <a:r>
              <a:rPr lang="en-US" dirty="0" smtClean="0"/>
              <a:t> imaginable sources, which leverages </a:t>
            </a:r>
            <a:r>
              <a:rPr lang="en-US" b="1" dirty="0" smtClean="0"/>
              <a:t>Information</a:t>
            </a:r>
            <a:r>
              <a:rPr lang="en-US" dirty="0" smtClean="0"/>
              <a:t> as a vital asset.</a:t>
            </a:r>
          </a:p>
          <a:p>
            <a:pPr algn="just">
              <a:buNone/>
            </a:pPr>
            <a:r>
              <a:rPr lang="en-US" dirty="0"/>
              <a:t> Includes</a:t>
            </a:r>
          </a:p>
          <a:p>
            <a:pPr lvl="1" algn="just"/>
            <a:r>
              <a:rPr lang="en-US" dirty="0"/>
              <a:t>Structured/unstructured data</a:t>
            </a:r>
          </a:p>
          <a:p>
            <a:pPr lvl="1" algn="just"/>
            <a:r>
              <a:rPr lang="en-US" dirty="0"/>
              <a:t>Internal/external data</a:t>
            </a:r>
          </a:p>
          <a:p>
            <a:pPr lvl="1" algn="just"/>
            <a:r>
              <a:rPr lang="en-US" dirty="0"/>
              <a:t>Formal and informal communication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lvl="1" algn="just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Big data analytics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Big data analytics – Process of </a:t>
            </a:r>
            <a:r>
              <a:rPr lang="en-US" dirty="0" err="1"/>
              <a:t>analysing</a:t>
            </a:r>
            <a:r>
              <a:rPr lang="en-US" dirty="0"/>
              <a:t> big data with a view to discovering </a:t>
            </a:r>
          </a:p>
          <a:p>
            <a:pPr lvl="1" algn="just"/>
            <a:r>
              <a:rPr lang="en-US" b="1" dirty="0"/>
              <a:t>Patterns</a:t>
            </a:r>
            <a:r>
              <a:rPr lang="en-US" dirty="0"/>
              <a:t> </a:t>
            </a:r>
          </a:p>
          <a:p>
            <a:pPr lvl="1" algn="just"/>
            <a:r>
              <a:rPr lang="en-US" b="1" dirty="0"/>
              <a:t>Correlations </a:t>
            </a:r>
          </a:p>
          <a:p>
            <a:pPr lvl="1" algn="just"/>
            <a:r>
              <a:rPr lang="en-US" b="1" dirty="0"/>
              <a:t>abnormal </a:t>
            </a:r>
            <a:r>
              <a:rPr lang="en-US" b="1" dirty="0" err="1"/>
              <a:t>behaviour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red flags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383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81000" y="762000"/>
            <a:ext cx="8480425" cy="498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n-US" b="1" dirty="0" smtClean="0"/>
              <a:t>Opportunities </a:t>
            </a:r>
            <a:r>
              <a:rPr lang="en-US" b="1" dirty="0"/>
              <a:t>- Technological </a:t>
            </a:r>
            <a:r>
              <a:rPr lang="en-US" b="1" dirty="0" smtClean="0"/>
              <a:t>explosion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60848"/>
            <a:ext cx="8229600" cy="4392488"/>
          </a:xfrm>
        </p:spPr>
        <p:txBody>
          <a:bodyPr>
            <a:normAutofit/>
          </a:bodyPr>
          <a:lstStyle/>
          <a:p>
            <a:pPr lvl="1" algn="just"/>
            <a:r>
              <a:rPr lang="en-US" dirty="0" smtClean="0"/>
              <a:t>Audited entities transitioning into virtual environments</a:t>
            </a:r>
          </a:p>
          <a:p>
            <a:pPr lvl="1" algn="just"/>
            <a:r>
              <a:rPr lang="en-IN" dirty="0" smtClean="0"/>
              <a:t>Processes </a:t>
            </a:r>
            <a:r>
              <a:rPr lang="en-IN" dirty="0"/>
              <a:t>in real time</a:t>
            </a:r>
          </a:p>
          <a:p>
            <a:pPr lvl="1"/>
            <a:r>
              <a:rPr lang="en-IN" dirty="0"/>
              <a:t>Storage, compute and connectivity – no longer limiting factors</a:t>
            </a:r>
          </a:p>
          <a:p>
            <a:pPr lvl="1"/>
            <a:r>
              <a:rPr lang="en-IN" dirty="0"/>
              <a:t>Proliferation of Data Analytic tools</a:t>
            </a:r>
          </a:p>
          <a:p>
            <a:pPr lvl="1" algn="just"/>
            <a:endParaRPr lang="en-US" sz="2000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00200"/>
          </a:xfrm>
        </p:spPr>
        <p:txBody>
          <a:bodyPr>
            <a:normAutofit/>
          </a:bodyPr>
          <a:lstStyle/>
          <a:p>
            <a:r>
              <a:rPr lang="en-US" b="1" dirty="0" smtClean="0"/>
              <a:t>Opportunities -</a:t>
            </a:r>
            <a:r>
              <a:rPr lang="en-US" b="1" dirty="0"/>
              <a:t>Transformational impact for </a:t>
            </a:r>
            <a:r>
              <a:rPr lang="en-US" b="1" dirty="0" smtClean="0"/>
              <a:t>Audit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pPr lvl="1" algn="just"/>
            <a:r>
              <a:rPr lang="en-US" dirty="0" smtClean="0"/>
              <a:t>Enables </a:t>
            </a:r>
            <a:r>
              <a:rPr lang="en-US" dirty="0"/>
              <a:t>macro analysis at planning stage of entire data sets instead of a representative sample.</a:t>
            </a:r>
          </a:p>
          <a:p>
            <a:pPr lvl="1" algn="just"/>
            <a:r>
              <a:rPr lang="en-US" dirty="0"/>
              <a:t>Enables digital </a:t>
            </a:r>
            <a:r>
              <a:rPr lang="en-US" dirty="0" smtClean="0"/>
              <a:t>auditing for</a:t>
            </a:r>
          </a:p>
          <a:p>
            <a:pPr lvl="2" algn="just"/>
            <a:r>
              <a:rPr lang="en-US" dirty="0" smtClean="0"/>
              <a:t>enhanced effectiveness and efficiency</a:t>
            </a:r>
          </a:p>
          <a:p>
            <a:pPr lvl="2" algn="just"/>
            <a:r>
              <a:rPr lang="en-US" dirty="0" smtClean="0"/>
              <a:t>Better detection of frauds, waste and abuse</a:t>
            </a:r>
          </a:p>
          <a:p>
            <a:pPr lvl="1" algn="just"/>
            <a:r>
              <a:rPr lang="en-US" dirty="0" smtClean="0"/>
              <a:t>Ushers </a:t>
            </a:r>
            <a:r>
              <a:rPr lang="en-US" dirty="0"/>
              <a:t>in new age competencies </a:t>
            </a:r>
            <a:endParaRPr lang="en-US" dirty="0" smtClean="0"/>
          </a:p>
          <a:p>
            <a:pPr lvl="2" algn="just"/>
            <a:r>
              <a:rPr lang="en-US" dirty="0" smtClean="0"/>
              <a:t>predictive analysis</a:t>
            </a:r>
          </a:p>
          <a:p>
            <a:pPr lvl="2" algn="just"/>
            <a:r>
              <a:rPr lang="en-US" dirty="0" smtClean="0"/>
              <a:t>advanced </a:t>
            </a:r>
            <a:r>
              <a:rPr lang="en-US" dirty="0"/>
              <a:t>statistics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2916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Opportunities- </a:t>
            </a:r>
            <a:r>
              <a:rPr lang="en-US" b="1" dirty="0"/>
              <a:t>Aid to governance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en-US" sz="3200" dirty="0" smtClean="0"/>
              <a:t>Enables </a:t>
            </a:r>
            <a:r>
              <a:rPr lang="en-US" sz="3200" dirty="0"/>
              <a:t>a proactive role for SAIs </a:t>
            </a:r>
            <a:r>
              <a:rPr lang="en-US" sz="3200" dirty="0" smtClean="0"/>
              <a:t>vis-a-vis executive and governance by</a:t>
            </a:r>
            <a:r>
              <a:rPr lang="en-US" sz="2000" dirty="0" smtClean="0"/>
              <a:t>. </a:t>
            </a:r>
            <a:endParaRPr lang="en-US" sz="2000" dirty="0"/>
          </a:p>
          <a:p>
            <a:pPr lvl="1"/>
            <a:r>
              <a:rPr lang="en-IN" dirty="0" smtClean="0"/>
              <a:t>Sharing </a:t>
            </a:r>
            <a:r>
              <a:rPr lang="en-IN" dirty="0"/>
              <a:t>big data</a:t>
            </a:r>
          </a:p>
          <a:p>
            <a:pPr lvl="1"/>
            <a:r>
              <a:rPr lang="en-IN" dirty="0" smtClean="0"/>
              <a:t>Sharing </a:t>
            </a:r>
            <a:r>
              <a:rPr lang="en-IN" dirty="0"/>
              <a:t>insights</a:t>
            </a:r>
          </a:p>
          <a:p>
            <a:pPr lvl="1"/>
            <a:r>
              <a:rPr lang="en-IN" dirty="0" smtClean="0"/>
              <a:t>Promoting </a:t>
            </a:r>
            <a:r>
              <a:rPr lang="en-IN" dirty="0"/>
              <a:t>transparency</a:t>
            </a:r>
          </a:p>
          <a:p>
            <a:pPr lvl="1"/>
            <a:r>
              <a:rPr lang="en-IN" dirty="0" smtClean="0"/>
              <a:t>Enhancing </a:t>
            </a:r>
            <a:r>
              <a:rPr lang="en-IN" dirty="0"/>
              <a:t>oversight</a:t>
            </a:r>
          </a:p>
          <a:p>
            <a:pPr algn="just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56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en-US" b="1" dirty="0" smtClean="0"/>
              <a:t>Opportunities- leveraging data assets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01166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Data created by SAIs –</a:t>
            </a:r>
            <a:r>
              <a:rPr lang="en-US" dirty="0" smtClean="0"/>
              <a:t>internal databases and working papers audits etc</a:t>
            </a:r>
          </a:p>
          <a:p>
            <a:pPr algn="just"/>
            <a:r>
              <a:rPr lang="en-US" b="1" dirty="0" smtClean="0"/>
              <a:t>Data of audited entities –</a:t>
            </a:r>
            <a:r>
              <a:rPr lang="en-US" dirty="0" smtClean="0"/>
              <a:t>data collected from various audited entities </a:t>
            </a:r>
          </a:p>
          <a:p>
            <a:pPr algn="just"/>
            <a:r>
              <a:rPr lang="en-US" b="1" dirty="0" smtClean="0"/>
              <a:t>External data </a:t>
            </a:r>
            <a:endParaRPr lang="en-US" b="1" dirty="0"/>
          </a:p>
          <a:p>
            <a:pPr lvl="1" algn="just"/>
            <a:r>
              <a:rPr lang="en-US" dirty="0" smtClean="0"/>
              <a:t>Data/Reports published by Government</a:t>
            </a:r>
          </a:p>
          <a:p>
            <a:pPr lvl="1" algn="just"/>
            <a:r>
              <a:rPr lang="en-US" dirty="0" smtClean="0"/>
              <a:t>other data in public domain - surveys, bulletins information published by autonomous bodies etc.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Big data analytics- 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Managing the people</a:t>
            </a:r>
          </a:p>
          <a:p>
            <a:pPr lvl="1" algn="just"/>
            <a:r>
              <a:rPr lang="en-US" dirty="0" smtClean="0"/>
              <a:t>Transforming the mindsets of auditors</a:t>
            </a:r>
          </a:p>
          <a:p>
            <a:pPr lvl="1" algn="just"/>
            <a:r>
              <a:rPr lang="en-US" dirty="0" smtClean="0"/>
              <a:t>Capacity building</a:t>
            </a:r>
          </a:p>
          <a:p>
            <a:pPr algn="just"/>
            <a:r>
              <a:rPr lang="en-US" b="1" dirty="0" smtClean="0"/>
              <a:t>Managing the data</a:t>
            </a:r>
          </a:p>
          <a:p>
            <a:pPr lvl="1" algn="just"/>
            <a:r>
              <a:rPr lang="en-US" dirty="0" smtClean="0"/>
              <a:t>Addressing sensitivities of access and usage of data</a:t>
            </a:r>
          </a:p>
          <a:p>
            <a:pPr lvl="1" algn="just"/>
            <a:r>
              <a:rPr lang="en-US" dirty="0" smtClean="0"/>
              <a:t>Addressing veracity of data from various sources</a:t>
            </a:r>
          </a:p>
          <a:p>
            <a:pPr lvl="1" algn="just"/>
            <a:r>
              <a:rPr lang="en-US" dirty="0" smtClean="0"/>
              <a:t>Privacy issues, legislative and regulatory compliance </a:t>
            </a:r>
          </a:p>
          <a:p>
            <a:pPr algn="just"/>
            <a:r>
              <a:rPr lang="en-US" b="1" dirty="0" smtClean="0"/>
              <a:t>Managing the IT infrastructure</a:t>
            </a:r>
          </a:p>
          <a:p>
            <a:pPr lvl="1" algn="just"/>
            <a:r>
              <a:rPr lang="en-US" sz="2600" dirty="0" smtClean="0"/>
              <a:t>Augmentation of appropriate infrastructure</a:t>
            </a:r>
          </a:p>
          <a:p>
            <a:pPr lvl="1" algn="just"/>
            <a:r>
              <a:rPr lang="en-US" sz="2600" dirty="0" smtClean="0"/>
              <a:t>Establishment of the technical solution</a:t>
            </a:r>
          </a:p>
          <a:p>
            <a:pPr algn="just"/>
            <a:endParaRPr lang="en-US" sz="2600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500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Office Theme</vt:lpstr>
      <vt:lpstr>PowerPoint Presentation</vt:lpstr>
      <vt:lpstr>Big data</vt:lpstr>
      <vt:lpstr>Big data analytics</vt:lpstr>
      <vt:lpstr>PowerPoint Presentation</vt:lpstr>
      <vt:lpstr>Opportunities - Technological explosion</vt:lpstr>
      <vt:lpstr>Opportunities -Transformational impact for Audit</vt:lpstr>
      <vt:lpstr>Opportunities- Aid to governance </vt:lpstr>
      <vt:lpstr>Opportunities- leveraging data assets</vt:lpstr>
      <vt:lpstr>Big data analytics- Challenges</vt:lpstr>
      <vt:lpstr>WGITAs  role</vt:lpstr>
      <vt:lpstr>WGITAs  role</vt:lpstr>
      <vt:lpstr>Thank You</vt:lpstr>
      <vt:lpstr>Initial endeavours - SAI India</vt:lpstr>
      <vt:lpstr>Initial endeavours - SAI India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Satish Kumar</cp:lastModifiedBy>
  <cp:revision>285</cp:revision>
  <cp:lastPrinted>2015-03-18T04:24:14Z</cp:lastPrinted>
  <dcterms:created xsi:type="dcterms:W3CDTF">2015-03-04T05:50:17Z</dcterms:created>
  <dcterms:modified xsi:type="dcterms:W3CDTF">2015-06-23T11:04:21Z</dcterms:modified>
</cp:coreProperties>
</file>