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3" r:id="rId6"/>
    <p:sldId id="257" r:id="rId7"/>
    <p:sldId id="276" r:id="rId8"/>
    <p:sldId id="274" r:id="rId9"/>
    <p:sldId id="275" r:id="rId10"/>
    <p:sldId id="277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22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111.118.182.80/~bookstore/intosai/working-group/images/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139" y="109804"/>
            <a:ext cx="2724150" cy="8572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WGITA Work Plan 2020-22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62" y="1310656"/>
            <a:ext cx="5210937" cy="42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Issues for discussion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/>
            <a:r>
              <a:rPr lang="en-IN" sz="2800" dirty="0">
                <a:latin typeface="Cambria" panose="02040503050406030204" pitchFamily="18" charset="0"/>
              </a:rPr>
              <a:t>Projects under current WGITA Work Plan 2017-19</a:t>
            </a:r>
          </a:p>
          <a:p>
            <a:pPr marL="361950" indent="-361950"/>
            <a:r>
              <a:rPr lang="en-IN" sz="2800" dirty="0" smtClean="0">
                <a:latin typeface="Cambria" panose="02040503050406030204" pitchFamily="18" charset="0"/>
              </a:rPr>
              <a:t>Strategic </a:t>
            </a:r>
            <a:r>
              <a:rPr lang="en-IN" sz="2800" dirty="0">
                <a:latin typeface="Cambria" panose="02040503050406030204" pitchFamily="18" charset="0"/>
              </a:rPr>
              <a:t>Development Plan </a:t>
            </a:r>
            <a:r>
              <a:rPr lang="en-IN" sz="2800" dirty="0" smtClean="0">
                <a:latin typeface="Cambria" panose="02040503050406030204" pitchFamily="18" charset="0"/>
              </a:rPr>
              <a:t>2020-22: Direction </a:t>
            </a:r>
            <a:r>
              <a:rPr lang="en-IN" sz="2800" dirty="0">
                <a:latin typeface="Cambria" panose="02040503050406030204" pitchFamily="18" charset="0"/>
              </a:rPr>
              <a:t>and timeline</a:t>
            </a:r>
          </a:p>
          <a:p>
            <a:pPr marL="361950" indent="-361950"/>
            <a:r>
              <a:rPr lang="en-IN" sz="2800" dirty="0">
                <a:latin typeface="Cambria" panose="02040503050406030204" pitchFamily="18" charset="0"/>
              </a:rPr>
              <a:t>Proposal for next </a:t>
            </a:r>
            <a:r>
              <a:rPr lang="en-IN" sz="2800" dirty="0" smtClean="0">
                <a:latin typeface="Cambria" panose="02040503050406030204" pitchFamily="18" charset="0"/>
              </a:rPr>
              <a:t>Work-Plan </a:t>
            </a:r>
            <a:r>
              <a:rPr lang="en-IN" sz="2800" dirty="0">
                <a:latin typeface="Cambria" panose="02040503050406030204" pitchFamily="18" charset="0"/>
              </a:rPr>
              <a:t>2020-22</a:t>
            </a:r>
          </a:p>
        </p:txBody>
      </p:sp>
    </p:spTree>
    <p:extLst>
      <p:ext uri="{BB962C8B-B14F-4D97-AF65-F5344CB8AC3E}">
        <p14:creationId xmlns:p14="http://schemas.microsoft.com/office/powerpoint/2010/main" val="2512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64734" y="218114"/>
            <a:ext cx="10120848" cy="955048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/>
            </a:r>
            <a:br>
              <a:rPr lang="en-IN" sz="4000" dirty="0" smtClean="0"/>
            </a:br>
            <a:r>
              <a:rPr lang="en-IN" sz="4000" dirty="0" smtClean="0"/>
              <a:t>Strategic </a:t>
            </a:r>
            <a:r>
              <a:rPr lang="en-IN" sz="4000" dirty="0"/>
              <a:t>Development Plan </a:t>
            </a:r>
            <a:r>
              <a:rPr lang="en-IN" sz="4000" dirty="0" smtClean="0"/>
              <a:t>2017-19</a:t>
            </a:r>
            <a:br>
              <a:rPr lang="en-IN" sz="4000" dirty="0" smtClean="0"/>
            </a:br>
            <a:r>
              <a:rPr lang="en-US" sz="4000" dirty="0"/>
              <a:t>Projects </a:t>
            </a:r>
            <a:r>
              <a:rPr lang="en-US" sz="4000" dirty="0" smtClean="0"/>
              <a:t>relating to </a:t>
            </a:r>
            <a:r>
              <a:rPr lang="en-US" sz="4000" dirty="0"/>
              <a:t>WGITA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7025111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Under </a:t>
            </a:r>
            <a:r>
              <a:rPr lang="en-US" sz="2800" b="1" dirty="0">
                <a:latin typeface="Cambria" panose="02040503050406030204" pitchFamily="18" charset="0"/>
              </a:rPr>
              <a:t>Priority 2 (Guidance by 2019 to support ISSAI implementation)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mbria" panose="02040503050406030204" pitchFamily="18" charset="0"/>
              </a:rPr>
              <a:t>2.5 - Consolidated </a:t>
            </a:r>
            <a:r>
              <a:rPr lang="en-US" sz="2600" dirty="0">
                <a:latin typeface="Cambria" panose="02040503050406030204" pitchFamily="18" charset="0"/>
              </a:rPr>
              <a:t>and improved guidance on understanding </a:t>
            </a:r>
            <a:r>
              <a:rPr lang="en-US" sz="2600" dirty="0" smtClean="0">
                <a:latin typeface="Cambria" panose="02040503050406030204" pitchFamily="18" charset="0"/>
              </a:rPr>
              <a:t>internal </a:t>
            </a:r>
            <a:r>
              <a:rPr lang="en-US" sz="2600" dirty="0">
                <a:latin typeface="Cambria" panose="02040503050406030204" pitchFamily="18" charset="0"/>
              </a:rPr>
              <a:t>control in an audit </a:t>
            </a:r>
            <a:r>
              <a:rPr lang="en-US" sz="2600" dirty="0" smtClean="0">
                <a:latin typeface="Cambria" panose="02040503050406030204" pitchFamily="18" charset="0"/>
              </a:rPr>
              <a:t>-</a:t>
            </a:r>
            <a:r>
              <a:rPr lang="en-US" sz="2800" dirty="0">
                <a:latin typeface="Cambria" panose="02040503050406030204" pitchFamily="18" charset="0"/>
              </a:rPr>
              <a:t>Clarity on role awaited from FIPP</a:t>
            </a:r>
            <a:endParaRPr lang="en-IN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mbria" panose="02040503050406030204" pitchFamily="18" charset="0"/>
              </a:rPr>
              <a:t>2.8</a:t>
            </a:r>
            <a:r>
              <a:rPr lang="en-US" sz="2600" dirty="0">
                <a:latin typeface="Cambria" panose="02040503050406030204" pitchFamily="18" charset="0"/>
              </a:rPr>
              <a:t>. -  Consolidating and aligning guidance on IT audit with ISSAI 100</a:t>
            </a:r>
          </a:p>
          <a:p>
            <a:pPr lvl="2" indent="-427038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GUID 5300</a:t>
            </a:r>
          </a:p>
          <a:p>
            <a:pPr lvl="2" indent="-427038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GUID 5310 </a:t>
            </a:r>
          </a:p>
          <a:p>
            <a:pPr lvl="2" indent="-427038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Likely to be completed by 2019 INCOSAI</a:t>
            </a:r>
            <a:endParaRPr lang="en-US" sz="2400" dirty="0">
              <a:latin typeface="Cambria" panose="02040503050406030204" pitchFamily="18" charset="0"/>
            </a:endParaRPr>
          </a:p>
          <a:p>
            <a:endParaRPr lang="en-US" dirty="0"/>
          </a:p>
          <a:p>
            <a:pPr lvl="3"/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02" y="1706377"/>
            <a:ext cx="3500014" cy="3881337"/>
          </a:xfrm>
          <a:prstGeom prst="round1Rect">
            <a:avLst>
              <a:gd name="adj" fmla="val 5636"/>
            </a:avLst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64734" y="218114"/>
            <a:ext cx="8235250" cy="955048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/>
            </a:r>
            <a:br>
              <a:rPr lang="en-IN" sz="4000" dirty="0" smtClean="0"/>
            </a:br>
            <a:r>
              <a:rPr lang="en-IN" sz="4000" dirty="0" smtClean="0"/>
              <a:t>Other Projects under WGITA Work Plan 2017-19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33964" y="1643332"/>
            <a:ext cx="7025111" cy="4572000"/>
          </a:xfrm>
        </p:spPr>
        <p:txBody>
          <a:bodyPr>
            <a:normAutofit fontScale="92500"/>
          </a:bodyPr>
          <a:lstStyle/>
          <a:p>
            <a:r>
              <a:rPr lang="en-IN" sz="2600" dirty="0">
                <a:latin typeface="Arial Narrow" panose="020B0606020202030204" pitchFamily="34" charset="0"/>
                <a:ea typeface="+mj-ea"/>
                <a:cs typeface="+mj-cs"/>
              </a:rPr>
              <a:t>N</a:t>
            </a:r>
            <a:r>
              <a:rPr lang="en-IN" sz="2600" dirty="0" smtClean="0">
                <a:latin typeface="Arial Narrow" panose="020B0606020202030204" pitchFamily="34" charset="0"/>
                <a:ea typeface="+mj-ea"/>
                <a:cs typeface="+mj-cs"/>
              </a:rPr>
              <a:t>on-IFPP </a:t>
            </a:r>
            <a:r>
              <a:rPr lang="en-IN" sz="2600" dirty="0">
                <a:latin typeface="Arial Narrow" panose="020B0606020202030204" pitchFamily="34" charset="0"/>
                <a:ea typeface="+mj-ea"/>
                <a:cs typeface="+mj-cs"/>
              </a:rPr>
              <a:t>documents </a:t>
            </a:r>
            <a:r>
              <a:rPr lang="en-IN" sz="2600" dirty="0" smtClean="0">
                <a:latin typeface="Arial Narrow" panose="020B0606020202030204" pitchFamily="34" charset="0"/>
                <a:ea typeface="+mj-ea"/>
                <a:cs typeface="+mj-cs"/>
              </a:rPr>
              <a:t>to be completed by 2019 INCOSAI </a:t>
            </a:r>
            <a:endParaRPr lang="en-US" sz="2600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200" dirty="0">
                <a:latin typeface="Arial Narrow" panose="020B0606020202030204" pitchFamily="34" charset="0"/>
              </a:rPr>
              <a:t>Guidance on Data analytics(QA-2</a:t>
            </a:r>
            <a:r>
              <a:rPr lang="en-ZA" sz="2200" dirty="0" smtClean="0">
                <a:latin typeface="Arial Narrow" panose="020B0606020202030204" pitchFamily="34" charset="0"/>
              </a:rPr>
              <a:t>) (Indonesia)</a:t>
            </a:r>
            <a:endParaRPr lang="en-US" sz="22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200" dirty="0" smtClean="0">
                <a:latin typeface="Arial Narrow" panose="020B0606020202030204" pitchFamily="34" charset="0"/>
              </a:rPr>
              <a:t>Guidance on Capacity </a:t>
            </a:r>
            <a:r>
              <a:rPr lang="en-ZA" sz="2200" dirty="0">
                <a:latin typeface="Arial Narrow" panose="020B0606020202030204" pitchFamily="34" charset="0"/>
              </a:rPr>
              <a:t>Development support for IT Audits (QA-3</a:t>
            </a:r>
            <a:r>
              <a:rPr lang="en-ZA" sz="2200" dirty="0" smtClean="0">
                <a:latin typeface="Arial Narrow" panose="020B0606020202030204" pitchFamily="34" charset="0"/>
              </a:rPr>
              <a:t>) (South Africa)</a:t>
            </a:r>
            <a:endParaRPr lang="en-US" sz="22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>
                <a:latin typeface="Arial Narrow" panose="020B0606020202030204" pitchFamily="34" charset="0"/>
              </a:rPr>
              <a:t>Documentation requirements of an IT </a:t>
            </a:r>
            <a:r>
              <a:rPr lang="en-GB" sz="2200" dirty="0" smtClean="0">
                <a:latin typeface="Arial Narrow" panose="020B0606020202030204" pitchFamily="34" charset="0"/>
              </a:rPr>
              <a:t>Audit </a:t>
            </a:r>
            <a:r>
              <a:rPr lang="en-GB" sz="2200" dirty="0">
                <a:latin typeface="Arial Narrow" panose="020B0606020202030204" pitchFamily="34" charset="0"/>
              </a:rPr>
              <a:t>(QA -2</a:t>
            </a:r>
            <a:r>
              <a:rPr lang="en-GB" sz="2200" dirty="0" smtClean="0">
                <a:latin typeface="Arial Narrow" panose="020B0606020202030204" pitchFamily="34" charset="0"/>
              </a:rPr>
              <a:t>) (Mexico)</a:t>
            </a:r>
            <a:endParaRPr lang="en-GB" sz="22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Arial Narrow" panose="020B0606020202030204" pitchFamily="34" charset="0"/>
              </a:rPr>
              <a:t>Paper </a:t>
            </a:r>
            <a:r>
              <a:rPr lang="en-US" sz="2600" dirty="0">
                <a:latin typeface="Arial Narrow" panose="020B0606020202030204" pitchFamily="34" charset="0"/>
              </a:rPr>
              <a:t>on Quality assurance of non-IFPP approved in </a:t>
            </a:r>
            <a:r>
              <a:rPr lang="en-US" sz="2600" dirty="0" smtClean="0">
                <a:latin typeface="Arial Narrow" panose="020B0606020202030204" pitchFamily="34" charset="0"/>
              </a:rPr>
              <a:t>INTOSAI GB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Arial Narrow" panose="020B0606020202030204" pitchFamily="34" charset="0"/>
              </a:rPr>
              <a:t>Use </a:t>
            </a:r>
            <a:r>
              <a:rPr lang="en-US" sz="2600" dirty="0" smtClean="0">
                <a:latin typeface="Arial Narrow" panose="020B0606020202030204" pitchFamily="34" charset="0"/>
              </a:rPr>
              <a:t>INTOSAI community Portal for exposing non-IFPP documents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228600" lvl="1">
              <a:spcBef>
                <a:spcPts val="1800"/>
              </a:spcBef>
            </a:pPr>
            <a:r>
              <a:rPr lang="en-GB" sz="2600" dirty="0" smtClean="0">
                <a:latin typeface="Arial Narrow" panose="020B0606020202030204" pitchFamily="34" charset="0"/>
                <a:ea typeface="+mj-ea"/>
                <a:cs typeface="+mj-cs"/>
              </a:rPr>
              <a:t>Development </a:t>
            </a:r>
            <a:r>
              <a:rPr lang="en-GB" sz="2600" dirty="0">
                <a:latin typeface="Arial Narrow" panose="020B0606020202030204" pitchFamily="34" charset="0"/>
                <a:ea typeface="+mj-ea"/>
                <a:cs typeface="+mj-cs"/>
              </a:rPr>
              <a:t>of Roadmap for future GUIDs under 5300 series (now 5100</a:t>
            </a:r>
            <a:r>
              <a:rPr lang="en-GB" sz="2600" dirty="0" smtClean="0">
                <a:latin typeface="Arial Narrow" panose="020B0606020202030204" pitchFamily="34" charset="0"/>
                <a:ea typeface="+mj-ea"/>
                <a:cs typeface="+mj-cs"/>
              </a:rPr>
              <a:t>) </a:t>
            </a:r>
            <a:r>
              <a:rPr lang="en-GB" sz="2600" dirty="0" smtClean="0">
                <a:latin typeface="Arial Narrow" panose="020B0606020202030204" pitchFamily="34" charset="0"/>
                <a:ea typeface="+mj-ea"/>
                <a:cs typeface="+mj-cs"/>
              </a:rPr>
              <a:t>led </a:t>
            </a:r>
            <a:r>
              <a:rPr lang="en-GB" sz="2600" dirty="0" smtClean="0">
                <a:latin typeface="Arial Narrow" panose="020B0606020202030204" pitchFamily="34" charset="0"/>
                <a:ea typeface="+mj-ea"/>
                <a:cs typeface="+mj-cs"/>
              </a:rPr>
              <a:t>by SAI Pakistan </a:t>
            </a:r>
            <a:endParaRPr lang="en-GB" sz="2600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lvl="3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059" y="2107545"/>
            <a:ext cx="4017093" cy="37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9040"/>
          <a:stretch/>
        </p:blipFill>
        <p:spPr>
          <a:xfrm rot="840000">
            <a:off x="8905764" y="1921215"/>
            <a:ext cx="2744734" cy="33963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7000"/>
              </a:srgbClr>
            </a:outerShdw>
            <a:softEdge rad="0"/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7763" y="214604"/>
            <a:ext cx="9639337" cy="955048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/>
            </a:r>
            <a:br>
              <a:rPr lang="en-IN" sz="4000" dirty="0" smtClean="0"/>
            </a:br>
            <a:r>
              <a:rPr lang="en-IN" sz="4000" dirty="0" smtClean="0"/>
              <a:t>Strategic </a:t>
            </a:r>
            <a:r>
              <a:rPr lang="en-IN" sz="4000" dirty="0"/>
              <a:t>Development Plan </a:t>
            </a:r>
            <a:r>
              <a:rPr lang="en-IN" sz="4000" dirty="0" smtClean="0"/>
              <a:t>(SDP)</a:t>
            </a:r>
            <a:r>
              <a:rPr lang="en-IN" sz="4000" dirty="0" smtClean="0"/>
              <a:t/>
            </a:r>
            <a:br>
              <a:rPr lang="en-IN" sz="4000" dirty="0" smtClean="0"/>
            </a:br>
            <a:r>
              <a:rPr lang="en-IN" sz="4000" dirty="0" smtClean="0"/>
              <a:t>2020-22 of IFPP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314975"/>
            <a:ext cx="8016239" cy="509535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 Narrow" panose="020B0606020202030204" pitchFamily="34" charset="0"/>
              </a:rPr>
              <a:t>Working Groups </a:t>
            </a:r>
            <a:r>
              <a:rPr lang="en-US" sz="2800" dirty="0">
                <a:latin typeface="Arial Narrow" panose="020B0606020202030204" pitchFamily="34" charset="0"/>
              </a:rPr>
              <a:t>and </a:t>
            </a:r>
            <a:r>
              <a:rPr lang="en-US" sz="2800" dirty="0" smtClean="0">
                <a:latin typeface="Arial Narrow" panose="020B0606020202030204" pitchFamily="34" charset="0"/>
              </a:rPr>
              <a:t>Goal </a:t>
            </a:r>
            <a:r>
              <a:rPr lang="en-US" sz="2800" dirty="0">
                <a:latin typeface="Arial Narrow" panose="020B0606020202030204" pitchFamily="34" charset="0"/>
              </a:rPr>
              <a:t>Chairs </a:t>
            </a:r>
            <a:r>
              <a:rPr lang="en-US" sz="2800" dirty="0" smtClean="0">
                <a:latin typeface="Arial Narrow" panose="020B0606020202030204" pitchFamily="34" charset="0"/>
              </a:rPr>
              <a:t>to initiate proposals for inclusion </a:t>
            </a:r>
            <a:r>
              <a:rPr lang="en-US" sz="2800" dirty="0">
                <a:latin typeface="Arial Narrow" panose="020B0606020202030204" pitchFamily="34" charset="0"/>
              </a:rPr>
              <a:t>of </a:t>
            </a:r>
            <a:r>
              <a:rPr lang="en-US" sz="2800" dirty="0" smtClean="0">
                <a:latin typeface="Arial Narrow" panose="020B0606020202030204" pitchFamily="34" charset="0"/>
              </a:rPr>
              <a:t>projects for developing pronouncement</a:t>
            </a:r>
            <a:endParaRPr lang="en-US" sz="2800" dirty="0"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 Narrow" panose="020B0606020202030204" pitchFamily="34" charset="0"/>
              </a:rPr>
              <a:t>Vision of next SDP to be shared after its approval in PSC Steering committee meeting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 Narrow" panose="020B0606020202030204" pitchFamily="34" charset="0"/>
              </a:rPr>
              <a:t>New project proposals </a:t>
            </a:r>
            <a:r>
              <a:rPr lang="en-US" sz="2800" dirty="0">
                <a:latin typeface="Arial Narrow" panose="020B0606020202030204" pitchFamily="34" charset="0"/>
              </a:rPr>
              <a:t>to be aligned with </a:t>
            </a:r>
            <a:r>
              <a:rPr lang="en-US" sz="2800" dirty="0" smtClean="0">
                <a:latin typeface="Arial Narrow" panose="020B0606020202030204" pitchFamily="34" charset="0"/>
              </a:rPr>
              <a:t>vision </a:t>
            </a:r>
            <a:r>
              <a:rPr lang="en-US" sz="2800" dirty="0">
                <a:latin typeface="Arial Narrow" panose="020B0606020202030204" pitchFamily="34" charset="0"/>
              </a:rPr>
              <a:t>of </a:t>
            </a:r>
            <a:r>
              <a:rPr lang="en-US" sz="2800" dirty="0" smtClean="0">
                <a:latin typeface="Arial Narrow" panose="020B0606020202030204" pitchFamily="34" charset="0"/>
              </a:rPr>
              <a:t>SDP</a:t>
            </a:r>
            <a:endParaRPr lang="en-US" sz="2800" dirty="0"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 Narrow" panose="020B0606020202030204" pitchFamily="34" charset="0"/>
              </a:rPr>
              <a:t>Constraint </a:t>
            </a:r>
            <a:r>
              <a:rPr lang="en-US" sz="2800" dirty="0">
                <a:latin typeface="Arial Narrow" panose="020B0606020202030204" pitchFamily="34" charset="0"/>
              </a:rPr>
              <a:t>of FIPP </a:t>
            </a:r>
            <a:r>
              <a:rPr lang="en-US" sz="2800" dirty="0" smtClean="0">
                <a:latin typeface="Arial Narrow" panose="020B0606020202030204" pitchFamily="34" charset="0"/>
              </a:rPr>
              <a:t>to be </a:t>
            </a:r>
            <a:r>
              <a:rPr lang="en-US" sz="2800" dirty="0">
                <a:latin typeface="Arial Narrow" panose="020B0606020202030204" pitchFamily="34" charset="0"/>
              </a:rPr>
              <a:t>taken into </a:t>
            </a:r>
            <a:r>
              <a:rPr lang="en-US" sz="2800" dirty="0" smtClean="0">
                <a:latin typeface="Arial Narrow" panose="020B0606020202030204" pitchFamily="34" charset="0"/>
              </a:rPr>
              <a:t>account</a:t>
            </a:r>
            <a:endParaRPr lang="en-US" sz="2800" dirty="0">
              <a:latin typeface="Arial Narrow" panose="020B060602020203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 Narrow" panose="020B0606020202030204" pitchFamily="34" charset="0"/>
              </a:rPr>
              <a:t>July </a:t>
            </a:r>
            <a:r>
              <a:rPr lang="en-US" sz="2800" dirty="0">
                <a:latin typeface="Arial Narrow" panose="020B0606020202030204" pitchFamily="34" charset="0"/>
              </a:rPr>
              <a:t>to September </a:t>
            </a:r>
            <a:r>
              <a:rPr lang="en-US" sz="2800" dirty="0" smtClean="0">
                <a:latin typeface="Arial Narrow" panose="020B0606020202030204" pitchFamily="34" charset="0"/>
              </a:rPr>
              <a:t>2018: </a:t>
            </a:r>
            <a:r>
              <a:rPr lang="en-US" sz="2800" dirty="0" smtClean="0">
                <a:latin typeface="Arial Narrow" panose="020B0606020202030204" pitchFamily="34" charset="0"/>
              </a:rPr>
              <a:t>time for forwarding proposals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 Narrow" panose="020B0606020202030204" pitchFamily="34" charset="0"/>
              </a:rPr>
              <a:t>Not propose any WGITA project for SDP 2020-2022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en-US" sz="2800" dirty="0" smtClean="0">
              <a:latin typeface="Arial Narrow" panose="020B0606020202030204" pitchFamily="34" charset="0"/>
            </a:endParaRPr>
          </a:p>
          <a:p>
            <a:pPr lvl="3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355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04761" y="251927"/>
            <a:ext cx="8079198" cy="955048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>Initial thoughts on </a:t>
            </a:r>
            <a:br>
              <a:rPr lang="en-IN" sz="4000" dirty="0" smtClean="0"/>
            </a:br>
            <a:r>
              <a:rPr lang="en-IN" sz="4000" dirty="0" smtClean="0"/>
              <a:t>WGITA Work Plan 2020-22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38231" y="1424030"/>
            <a:ext cx="6814713" cy="501334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>
                <a:latin typeface="Cambria" panose="02040503050406030204" pitchFamily="18" charset="0"/>
              </a:rPr>
              <a:t>Proposal </a:t>
            </a:r>
            <a:r>
              <a:rPr lang="en-US" sz="11200" dirty="0" smtClean="0">
                <a:latin typeface="Cambria" panose="02040503050406030204" pitchFamily="18" charset="0"/>
              </a:rPr>
              <a:t>of Project Team 2 on </a:t>
            </a:r>
            <a:r>
              <a:rPr lang="en-US" sz="11200" dirty="0" smtClean="0">
                <a:latin typeface="Cambria" panose="02040503050406030204" pitchFamily="18" charset="0"/>
              </a:rPr>
              <a:t>“Development </a:t>
            </a:r>
            <a:r>
              <a:rPr lang="en-US" sz="11200" dirty="0" smtClean="0">
                <a:latin typeface="Cambria" panose="02040503050406030204" pitchFamily="18" charset="0"/>
              </a:rPr>
              <a:t>of </a:t>
            </a:r>
            <a:r>
              <a:rPr lang="en-US" sz="11200" dirty="0" smtClean="0">
                <a:latin typeface="Cambria" panose="02040503050406030204" pitchFamily="18" charset="0"/>
              </a:rPr>
              <a:t>Roadmap” to be key input for Work Plan 2020-2022</a:t>
            </a:r>
            <a:endParaRPr lang="en-US" sz="11200" dirty="0" smtClean="0">
              <a:latin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>
                <a:latin typeface="Cambria" panose="02040503050406030204" pitchFamily="18" charset="0"/>
              </a:rPr>
              <a:t>Three </a:t>
            </a:r>
            <a:r>
              <a:rPr lang="en-US" sz="11200" dirty="0" smtClean="0">
                <a:latin typeface="Cambria" panose="02040503050406030204" pitchFamily="18" charset="0"/>
              </a:rPr>
              <a:t>pronged strategy with focus on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800" b="1" dirty="0" smtClean="0">
                <a:latin typeface="Cambria" panose="02040503050406030204" pitchFamily="18" charset="0"/>
              </a:rPr>
              <a:t>Knowledge development</a:t>
            </a:r>
            <a:r>
              <a:rPr lang="en-US" sz="10800" dirty="0" smtClean="0">
                <a:latin typeface="Cambria" panose="02040503050406030204" pitchFamily="18" charset="0"/>
              </a:rPr>
              <a:t> – Review existing products/develop few new products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800" b="1" dirty="0" smtClean="0">
                <a:latin typeface="Cambria" panose="02040503050406030204" pitchFamily="18" charset="0"/>
              </a:rPr>
              <a:t>Knowledge sharing</a:t>
            </a:r>
            <a:r>
              <a:rPr lang="en-US" sz="10800" dirty="0" smtClean="0">
                <a:latin typeface="Cambria" panose="02040503050406030204" pitchFamily="18" charset="0"/>
              </a:rPr>
              <a:t> - Audit report database, Webinar, Seminars, </a:t>
            </a:r>
            <a:r>
              <a:rPr lang="en-US" sz="10800" dirty="0" err="1" smtClean="0">
                <a:latin typeface="Cambria" panose="02040503050406030204" pitchFamily="18" charset="0"/>
              </a:rPr>
              <a:t>CoP</a:t>
            </a:r>
            <a:endParaRPr lang="en-US" sz="10800" dirty="0" smtClean="0">
              <a:latin typeface="Cambria" panose="02040503050406030204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800" b="1" dirty="0" smtClean="0">
                <a:latin typeface="Cambria" panose="02040503050406030204" pitchFamily="18" charset="0"/>
              </a:rPr>
              <a:t>Capacity Building</a:t>
            </a:r>
            <a:r>
              <a:rPr lang="en-US" sz="10800" dirty="0" smtClean="0">
                <a:latin typeface="Cambria" panose="02040503050406030204" pitchFamily="18" charset="0"/>
              </a:rPr>
              <a:t> – Global Training Facility</a:t>
            </a:r>
          </a:p>
        </p:txBody>
      </p:sp>
      <p:pic>
        <p:nvPicPr>
          <p:cNvPr id="2050" name="Picture 2" descr="Image result for Strategic Development Plan IT Au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9" y="2138404"/>
            <a:ext cx="3878119" cy="31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52725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71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935</TotalTime>
  <Words>317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Cambria</vt:lpstr>
      <vt:lpstr>Euphemia</vt:lpstr>
      <vt:lpstr>Plantagenet Cherokee</vt:lpstr>
      <vt:lpstr>Wingdings</vt:lpstr>
      <vt:lpstr>Academic Literature 16x9</vt:lpstr>
      <vt:lpstr>WGITA Work Plan 2020-22</vt:lpstr>
      <vt:lpstr>Issues for discussion</vt:lpstr>
      <vt:lpstr> Strategic Development Plan 2017-19 Projects relating to WGITA </vt:lpstr>
      <vt:lpstr> Other Projects under WGITA Work Plan 2017-19</vt:lpstr>
      <vt:lpstr> Strategic Development Plan (SDP) 2020-22 of IFPP</vt:lpstr>
      <vt:lpstr>Initial thoughts on  WGITA Work Plan 2020-22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WGITA Work Plan and SDP of IFPP</dc:title>
  <dc:creator>iCISA</dc:creator>
  <cp:lastModifiedBy>DG(IR)</cp:lastModifiedBy>
  <cp:revision>41</cp:revision>
  <cp:lastPrinted>2017-05-16T10:38:10Z</cp:lastPrinted>
  <dcterms:created xsi:type="dcterms:W3CDTF">2017-05-14T16:24:38Z</dcterms:created>
  <dcterms:modified xsi:type="dcterms:W3CDTF">2018-04-05T13:21:04Z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