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0E372-DF28-4DD0-B9ED-A3625A0BAE1F}" type="datetimeFigureOut">
              <a:rPr lang="en-IN" smtClean="0"/>
              <a:t>25-06-2015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2632F-76DC-4D4B-BCD6-B1B0007A0A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978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28E6-103D-4EF3-A796-1061A1F87D71}" type="datetimeFigureOut">
              <a:rPr lang="en-IN" smtClean="0"/>
              <a:t>25-06-2015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BF2-86B9-4799-B58C-718FD9354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7948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28E6-103D-4EF3-A796-1061A1F87D71}" type="datetimeFigureOut">
              <a:rPr lang="en-IN" smtClean="0"/>
              <a:t>25-06-2015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BF2-86B9-4799-B58C-718FD9354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29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28E6-103D-4EF3-A796-1061A1F87D71}" type="datetimeFigureOut">
              <a:rPr lang="en-IN" smtClean="0"/>
              <a:t>25-06-2015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BF2-86B9-4799-B58C-718FD9354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572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28E6-103D-4EF3-A796-1061A1F87D71}" type="datetimeFigureOut">
              <a:rPr lang="en-IN" smtClean="0"/>
              <a:t>25-06-2015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BF2-86B9-4799-B58C-718FD9354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797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28E6-103D-4EF3-A796-1061A1F87D71}" type="datetimeFigureOut">
              <a:rPr lang="en-IN" smtClean="0"/>
              <a:t>25-06-2015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BF2-86B9-4799-B58C-718FD9354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272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28E6-103D-4EF3-A796-1061A1F87D71}" type="datetimeFigureOut">
              <a:rPr lang="en-IN" smtClean="0"/>
              <a:t>25-06-2015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BF2-86B9-4799-B58C-718FD9354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589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28E6-103D-4EF3-A796-1061A1F87D71}" type="datetimeFigureOut">
              <a:rPr lang="en-IN" smtClean="0"/>
              <a:t>25-06-2015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BF2-86B9-4799-B58C-718FD9354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70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28E6-103D-4EF3-A796-1061A1F87D71}" type="datetimeFigureOut">
              <a:rPr lang="en-IN" smtClean="0"/>
              <a:t>25-06-2015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BF2-86B9-4799-B58C-718FD9354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947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28E6-103D-4EF3-A796-1061A1F87D71}" type="datetimeFigureOut">
              <a:rPr lang="en-IN" smtClean="0"/>
              <a:t>25-06-2015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BF2-86B9-4799-B58C-718FD9354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959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28E6-103D-4EF3-A796-1061A1F87D71}" type="datetimeFigureOut">
              <a:rPr lang="en-IN" smtClean="0"/>
              <a:t>25-06-2015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BF2-86B9-4799-B58C-718FD9354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028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28E6-103D-4EF3-A796-1061A1F87D71}" type="datetimeFigureOut">
              <a:rPr lang="en-IN" smtClean="0"/>
              <a:t>25-06-2015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BF2-86B9-4799-B58C-718FD9354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103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C28E6-103D-4EF3-A796-1061A1F87D71}" type="datetimeFigureOut">
              <a:rPr lang="en-IN" smtClean="0"/>
              <a:t>25-06-2015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D1BF2-86B9-4799-B58C-718FD9354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855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Audit Management Syste</a:t>
            </a:r>
            <a:r>
              <a:rPr lang="en-IN" dirty="0"/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A presentation by</a:t>
            </a:r>
          </a:p>
          <a:p>
            <a:r>
              <a:rPr lang="en-IN" dirty="0" smtClean="0"/>
              <a:t>SAI, INDIA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665" y="4429919"/>
            <a:ext cx="7620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45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What is an AMS?</a:t>
            </a:r>
          </a:p>
          <a:p>
            <a:pPr lvl="1"/>
            <a:r>
              <a:rPr lang="en-IN" dirty="0" smtClean="0"/>
              <a:t>A software suite that increases audit efficiency and productivity</a:t>
            </a:r>
          </a:p>
          <a:p>
            <a:pPr lvl="1"/>
            <a:r>
              <a:rPr lang="en-IN" dirty="0" smtClean="0"/>
              <a:t>Consist of following modules:</a:t>
            </a:r>
          </a:p>
          <a:p>
            <a:pPr lvl="2"/>
            <a:r>
              <a:rPr lang="en-IN" dirty="0" smtClean="0"/>
              <a:t>Risk Assessment</a:t>
            </a:r>
          </a:p>
          <a:p>
            <a:pPr lvl="2"/>
            <a:r>
              <a:rPr lang="en-IN" dirty="0" smtClean="0"/>
              <a:t>Audit scheduling</a:t>
            </a:r>
          </a:p>
          <a:p>
            <a:pPr lvl="2"/>
            <a:r>
              <a:rPr lang="en-IN" dirty="0" smtClean="0"/>
              <a:t>Electronic workflows</a:t>
            </a:r>
          </a:p>
          <a:p>
            <a:pPr lvl="2"/>
            <a:r>
              <a:rPr lang="en-IN" dirty="0" smtClean="0"/>
              <a:t>Audit Documentation</a:t>
            </a:r>
          </a:p>
          <a:p>
            <a:pPr lvl="2"/>
            <a:r>
              <a:rPr lang="en-IN" dirty="0" smtClean="0"/>
              <a:t>Centralized data repository</a:t>
            </a:r>
          </a:p>
          <a:p>
            <a:pPr lvl="2"/>
            <a:r>
              <a:rPr lang="en-IN" dirty="0" smtClean="0"/>
              <a:t>Tracking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985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Benefits of AMS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High level MIS</a:t>
            </a:r>
          </a:p>
          <a:p>
            <a:r>
              <a:rPr lang="en-IN" dirty="0" smtClean="0"/>
              <a:t>Better managed documentation and data</a:t>
            </a:r>
          </a:p>
          <a:p>
            <a:r>
              <a:rPr lang="en-IN" dirty="0" smtClean="0"/>
              <a:t>Documents database searchable by keywords</a:t>
            </a:r>
          </a:p>
          <a:p>
            <a:r>
              <a:rPr lang="en-IN" dirty="0" smtClean="0"/>
              <a:t>Extensive comparison possible across offices, themes and topics</a:t>
            </a:r>
          </a:p>
          <a:p>
            <a:r>
              <a:rPr lang="en-IN" dirty="0" smtClean="0"/>
              <a:t>Data analytics</a:t>
            </a:r>
          </a:p>
          <a:p>
            <a:r>
              <a:rPr lang="en-IN" dirty="0" smtClean="0"/>
              <a:t>Assess auditor contribution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84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Design 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Web enabled with defined roles and privileges</a:t>
            </a:r>
          </a:p>
          <a:p>
            <a:r>
              <a:rPr lang="en-IN" dirty="0" smtClean="0"/>
              <a:t>Variety of built-in and custom reports</a:t>
            </a:r>
          </a:p>
          <a:p>
            <a:r>
              <a:rPr lang="en-IN" dirty="0"/>
              <a:t>Powerful search and filter </a:t>
            </a:r>
            <a:r>
              <a:rPr lang="en-IN" dirty="0" smtClean="0"/>
              <a:t>facilities</a:t>
            </a:r>
          </a:p>
          <a:p>
            <a:r>
              <a:rPr lang="en-IN" dirty="0" smtClean="0"/>
              <a:t>Link and bookmark to other documents and websites</a:t>
            </a:r>
          </a:p>
          <a:p>
            <a:r>
              <a:rPr lang="en-IN" dirty="0" smtClean="0"/>
              <a:t>Use MS-Office and open document formats</a:t>
            </a:r>
          </a:p>
          <a:p>
            <a:r>
              <a:rPr lang="en-IN" dirty="0" smtClean="0"/>
              <a:t>Easy to use interface, sufficient storage, sufficient bandwidth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0425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Implementation Risks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Well defined scope of work</a:t>
            </a:r>
          </a:p>
          <a:p>
            <a:r>
              <a:rPr lang="en-IN" dirty="0" smtClean="0"/>
              <a:t>Inputs from stakeholders during planning</a:t>
            </a:r>
          </a:p>
          <a:p>
            <a:r>
              <a:rPr lang="en-IN" dirty="0" smtClean="0"/>
              <a:t>Databases must be updated before digitization</a:t>
            </a:r>
          </a:p>
          <a:p>
            <a:r>
              <a:rPr lang="en-IN" dirty="0" smtClean="0"/>
              <a:t>Manual audit processes re-engineering</a:t>
            </a:r>
          </a:p>
          <a:p>
            <a:r>
              <a:rPr lang="en-IN" dirty="0" smtClean="0"/>
              <a:t>Adequate hardware and connectivity</a:t>
            </a:r>
          </a:p>
          <a:p>
            <a:r>
              <a:rPr lang="en-IN" dirty="0"/>
              <a:t>Physical and logical </a:t>
            </a:r>
            <a:r>
              <a:rPr lang="en-IN" dirty="0" smtClean="0"/>
              <a:t>security</a:t>
            </a:r>
          </a:p>
          <a:p>
            <a:r>
              <a:rPr lang="en-IN" dirty="0" smtClean="0"/>
              <a:t>Need for customisation</a:t>
            </a:r>
          </a:p>
          <a:p>
            <a:r>
              <a:rPr lang="en-IN" dirty="0" smtClean="0"/>
              <a:t>Maintenance issue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57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Need for developing AMS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3200" dirty="0" smtClean="0"/>
              <a:t>Several </a:t>
            </a:r>
            <a:r>
              <a:rPr lang="en-IN" sz="3200" dirty="0"/>
              <a:t>commercial products are readily available in </a:t>
            </a:r>
            <a:r>
              <a:rPr lang="en-IN" sz="3200" dirty="0" smtClean="0"/>
              <a:t>market. However,</a:t>
            </a:r>
          </a:p>
          <a:p>
            <a:pPr marL="712788" indent="-444500" algn="just" defTabSz="981075">
              <a:buFont typeface="Wingdings" panose="05000000000000000000" pitchFamily="2" charset="2"/>
              <a:buChar char="§"/>
              <a:tabLst>
                <a:tab pos="444500" algn="l"/>
              </a:tabLst>
            </a:pPr>
            <a:r>
              <a:rPr lang="en-IN" sz="3200" dirty="0" smtClean="0"/>
              <a:t>They are expensive</a:t>
            </a:r>
          </a:p>
          <a:p>
            <a:pPr marL="712788" indent="-444500" algn="just" defTabSz="981075">
              <a:buFont typeface="Wingdings" panose="05000000000000000000" pitchFamily="2" charset="2"/>
              <a:buChar char="§"/>
              <a:tabLst>
                <a:tab pos="444500" algn="l"/>
              </a:tabLst>
            </a:pPr>
            <a:r>
              <a:rPr lang="en-IN" sz="3200" dirty="0" smtClean="0"/>
              <a:t>Products </a:t>
            </a:r>
            <a:r>
              <a:rPr lang="en-IN" sz="3200" dirty="0"/>
              <a:t>do not fully meet </a:t>
            </a:r>
            <a:r>
              <a:rPr lang="en-IN" sz="3200" dirty="0" smtClean="0"/>
              <a:t>unique needs </a:t>
            </a:r>
            <a:r>
              <a:rPr lang="en-IN" sz="3200"/>
              <a:t>of </a:t>
            </a:r>
            <a:r>
              <a:rPr lang="en-IN" sz="3200" smtClean="0"/>
              <a:t>SAIs</a:t>
            </a:r>
            <a:endParaRPr lang="en-IN" sz="3200" dirty="0" smtClean="0"/>
          </a:p>
          <a:p>
            <a:pPr algn="just"/>
            <a:endParaRPr lang="en-IN" sz="1200" dirty="0" smtClean="0"/>
          </a:p>
          <a:p>
            <a:pPr algn="just"/>
            <a:r>
              <a:rPr lang="en-IN" sz="3200" dirty="0" smtClean="0"/>
              <a:t>Good opportunity to dovetail ISSAI requirements</a:t>
            </a:r>
          </a:p>
          <a:p>
            <a:endParaRPr lang="en-IN" sz="3200" dirty="0" smtClean="0"/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62779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Work Plan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3600" dirty="0" smtClean="0"/>
              <a:t>Work in collaboration with IDI</a:t>
            </a:r>
          </a:p>
          <a:p>
            <a:pPr algn="just"/>
            <a:r>
              <a:rPr lang="en-IN" sz="3600" dirty="0" smtClean="0"/>
              <a:t>Survey/interview, etc. to be conducted in 2015 to identify/finalise requirements</a:t>
            </a:r>
          </a:p>
          <a:p>
            <a:pPr algn="just"/>
            <a:r>
              <a:rPr lang="en-IN" sz="3600" dirty="0" smtClean="0"/>
              <a:t>Detailed Work Plan for development/testing/rollout will be presented in 2016 WGITA</a:t>
            </a:r>
          </a:p>
        </p:txBody>
      </p:sp>
    </p:spTree>
    <p:extLst>
      <p:ext uri="{BB962C8B-B14F-4D97-AF65-F5344CB8AC3E}">
        <p14:creationId xmlns:p14="http://schemas.microsoft.com/office/powerpoint/2010/main" val="143708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N" sz="6000" dirty="0" smtClean="0"/>
          </a:p>
          <a:p>
            <a:pPr marL="0" indent="0" algn="ctr">
              <a:buNone/>
            </a:pPr>
            <a:r>
              <a:rPr lang="en-IN" sz="6000" dirty="0" smtClean="0"/>
              <a:t>Thank You</a:t>
            </a:r>
            <a:endParaRPr lang="en-IN" sz="6000" dirty="0"/>
          </a:p>
        </p:txBody>
      </p:sp>
    </p:spTree>
    <p:extLst>
      <p:ext uri="{BB962C8B-B14F-4D97-AF65-F5344CB8AC3E}">
        <p14:creationId xmlns:p14="http://schemas.microsoft.com/office/powerpoint/2010/main" val="330091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215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Audit Management System</vt:lpstr>
      <vt:lpstr>Introduction</vt:lpstr>
      <vt:lpstr>Benefits of AMS</vt:lpstr>
      <vt:lpstr>Design features</vt:lpstr>
      <vt:lpstr>Implementation Risks</vt:lpstr>
      <vt:lpstr>Need for developing AMS</vt:lpstr>
      <vt:lpstr>Work Plan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Management System</dc:title>
  <dc:creator>Indu</dc:creator>
  <cp:lastModifiedBy>Satish Kumar</cp:lastModifiedBy>
  <cp:revision>14</cp:revision>
  <cp:lastPrinted>2015-06-25T11:53:56Z</cp:lastPrinted>
  <dcterms:created xsi:type="dcterms:W3CDTF">2015-05-23T07:21:34Z</dcterms:created>
  <dcterms:modified xsi:type="dcterms:W3CDTF">2015-06-25T11:53:59Z</dcterms:modified>
</cp:coreProperties>
</file>