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02A720-0500-4440-8B00-D5A55E12B48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FDAAC1-F5DD-4130-89CD-D37E377CB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0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0DE5CE-4C8F-4B2A-BE4D-F43305ABA03D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843F3A-962F-4F41-A8F2-B0783DF1AF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165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995-EA3A-4740-A832-B5BAFAA9B3E3}" type="datetime1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77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584D-C5BE-441E-9174-6AD9F5C51E05}" type="datetime1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471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9784-277B-4E83-B6C1-7341D50E73D6}" type="datetime1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878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87EC-3B4B-4B40-9259-19D825CAB267}" type="datetime1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840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FCE1-3E93-4474-8B26-F3CA1BFEBB2F}" type="datetime1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9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D19E-FB22-4418-B165-524A29B86773}" type="datetime1">
              <a:rPr lang="en-IN" smtClean="0"/>
              <a:t>12-04-2018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371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2EB-063E-4F67-B140-02AC75A942FF}" type="datetime1">
              <a:rPr lang="en-IN" smtClean="0"/>
              <a:t>12-04-2018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668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6C7A-DB82-4A81-AFFE-A296450CBEED}" type="datetime1">
              <a:rPr lang="en-IN" smtClean="0"/>
              <a:t>12-04-2018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75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8E21-1732-47B4-8212-B557B6F43594}" type="datetime1">
              <a:rPr lang="en-IN" smtClean="0"/>
              <a:t>12-04-2018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390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EDAB9A-2DAB-449C-9DBA-A829738ABEA3}" type="datetime1">
              <a:rPr lang="en-IN" smtClean="0"/>
              <a:t>12-04-2018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530B2D-27C0-4531-B134-24B4C2C41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786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D72C-EC00-4B87-9275-96D0569127A3}" type="datetime1">
              <a:rPr lang="en-IN" smtClean="0"/>
              <a:t>12-04-2018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733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47A825-6A77-427F-A6A5-7A2B46A83A82}" type="datetime1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530B2D-27C0-4531-B134-24B4C2C41140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62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5400" dirty="0" smtClean="0"/>
              <a:t>Progress Report on proposed GUID on Information System Security Audit</a:t>
            </a:r>
            <a:endParaRPr lang="en-IN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A presentation by SAI India for 27</a:t>
            </a:r>
            <a:r>
              <a:rPr lang="en-IN" baseline="30000" dirty="0" smtClean="0"/>
              <a:t>th</a:t>
            </a:r>
            <a:r>
              <a:rPr lang="en-IN" dirty="0" smtClean="0"/>
              <a:t> INTOSAI WGITA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79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 -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N" sz="2800" dirty="0" smtClean="0"/>
              <a:t>Project on drafting GUID on Information System Security Audit - part of </a:t>
            </a:r>
            <a:r>
              <a:rPr lang="en-GB" sz="2800" dirty="0"/>
              <a:t>SDP </a:t>
            </a:r>
            <a:r>
              <a:rPr lang="en-GB" sz="2800" dirty="0" smtClean="0"/>
              <a:t>“2.8 </a:t>
            </a:r>
            <a:r>
              <a:rPr lang="en-GB" sz="2800" dirty="0"/>
              <a:t>-  Consolidating and aligning guidance on IT </a:t>
            </a:r>
            <a:r>
              <a:rPr lang="en-GB" sz="2800" dirty="0" smtClean="0"/>
              <a:t>Audit”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GB" sz="2800" dirty="0" smtClean="0"/>
              <a:t>Revise ISSAI </a:t>
            </a:r>
            <a:r>
              <a:rPr lang="en-GB" sz="2800" dirty="0"/>
              <a:t>5310 </a:t>
            </a:r>
            <a:r>
              <a:rPr lang="en-GB" sz="2800" dirty="0" smtClean="0"/>
              <a:t>as “</a:t>
            </a:r>
            <a:r>
              <a:rPr lang="en-GB" sz="2800" dirty="0"/>
              <a:t>Guidelines on Information Systems’ Security </a:t>
            </a:r>
            <a:r>
              <a:rPr lang="en-GB" sz="2800" dirty="0" smtClean="0"/>
              <a:t>Audit”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GB" sz="2800" dirty="0" smtClean="0"/>
              <a:t>Include </a:t>
            </a:r>
            <a:r>
              <a:rPr lang="en-GB" sz="2800" dirty="0"/>
              <a:t>new section on Cyber </a:t>
            </a:r>
            <a:r>
              <a:rPr lang="en-GB" sz="2800" dirty="0" smtClean="0"/>
              <a:t>Security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GB" sz="2800" dirty="0" smtClean="0"/>
              <a:t>Recommended numbering for GUID </a:t>
            </a:r>
            <a:r>
              <a:rPr lang="en-ZA" sz="2800" dirty="0" smtClean="0"/>
              <a:t>5100 </a:t>
            </a:r>
            <a:r>
              <a:rPr lang="en-ZA" sz="2800" dirty="0"/>
              <a:t>- 5109 </a:t>
            </a:r>
            <a:r>
              <a:rPr lang="en-ZA" sz="2800" dirty="0" smtClean="0"/>
              <a:t>series</a:t>
            </a:r>
            <a:r>
              <a:rPr lang="nb-NO" sz="2800" dirty="0" smtClean="0"/>
              <a:t> (reserved </a:t>
            </a:r>
            <a:r>
              <a:rPr lang="nb-NO" sz="2800" dirty="0"/>
              <a:t>for </a:t>
            </a:r>
            <a:r>
              <a:rPr lang="nb-NO" sz="2800" dirty="0" smtClean="0"/>
              <a:t>guidance </a:t>
            </a:r>
            <a:r>
              <a:rPr lang="nb-NO" sz="2800" dirty="0"/>
              <a:t>on </a:t>
            </a:r>
            <a:r>
              <a:rPr lang="nb-NO" sz="2800" dirty="0" smtClean="0"/>
              <a:t>IT-audit)</a:t>
            </a:r>
            <a:endParaRPr lang="en-GB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037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 -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GB" sz="3200" dirty="0" smtClean="0"/>
              <a:t>Approved Project Duration: </a:t>
            </a:r>
            <a:r>
              <a:rPr lang="en-GB" sz="3200" dirty="0"/>
              <a:t>22.06.2017 to 30.06.2019 </a:t>
            </a:r>
            <a:r>
              <a:rPr lang="en-GB" sz="3200" dirty="0" smtClean="0"/>
              <a:t>(24 </a:t>
            </a:r>
            <a:r>
              <a:rPr lang="en-GB" sz="3200" dirty="0"/>
              <a:t>months</a:t>
            </a:r>
            <a:r>
              <a:rPr lang="en-GB" sz="3200" dirty="0" smtClean="0"/>
              <a:t>) in line with approval of GUID by 2019 INCOSAI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GB" sz="3200" dirty="0" smtClean="0"/>
              <a:t>Members of Project Team</a:t>
            </a:r>
          </a:p>
          <a:p>
            <a:pPr marL="719138" lvl="1" indent="-366713">
              <a:buFont typeface="Arial" panose="020B0604020202020204" pitchFamily="34" charset="0"/>
              <a:buChar char="•"/>
            </a:pPr>
            <a:r>
              <a:rPr lang="en-GB" sz="2800" dirty="0" smtClean="0"/>
              <a:t>Lead: SAI India</a:t>
            </a:r>
          </a:p>
          <a:p>
            <a:pPr marL="719138" lvl="1" indent="-366713">
              <a:buFont typeface="Arial" panose="020B0604020202020204" pitchFamily="34" charset="0"/>
              <a:buChar char="•"/>
            </a:pPr>
            <a:r>
              <a:rPr lang="en-GB" sz="2800" dirty="0" smtClean="0"/>
              <a:t>Members: China, Ecuador, Iraq, Kiribati, Poland, USA, ISACA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46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Project 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GB" sz="2600" dirty="0" smtClean="0"/>
              <a:t>Align guidance </a:t>
            </a:r>
            <a:r>
              <a:rPr lang="en-GB" sz="2600" dirty="0"/>
              <a:t>with ISSAI 100 and </a:t>
            </a:r>
            <a:r>
              <a:rPr lang="en-GB" sz="2600" dirty="0" smtClean="0"/>
              <a:t>revised </a:t>
            </a:r>
            <a:r>
              <a:rPr lang="en-GB" sz="2600" dirty="0"/>
              <a:t>GUID </a:t>
            </a:r>
            <a:r>
              <a:rPr lang="en-IN" sz="2600" dirty="0" smtClean="0"/>
              <a:t>on IT Audit</a:t>
            </a:r>
            <a:endParaRPr lang="en-IN" sz="2600" dirty="0"/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GB" sz="2600" dirty="0" smtClean="0"/>
              <a:t>Identify </a:t>
            </a:r>
            <a:r>
              <a:rPr lang="en-GB" sz="2600" dirty="0"/>
              <a:t>universe of information systems assets in use by audited entity</a:t>
            </a:r>
            <a:endParaRPr lang="en-IN" sz="2600" dirty="0"/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GB" sz="2600" dirty="0" smtClean="0"/>
              <a:t>Identify potential </a:t>
            </a:r>
            <a:r>
              <a:rPr lang="en-GB" sz="2600" dirty="0"/>
              <a:t>threats and counter measures for mitigation and avoidance of risk exposure to assets</a:t>
            </a:r>
            <a:endParaRPr lang="en-IN" sz="2600" dirty="0"/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GB" sz="2600" dirty="0" smtClean="0"/>
              <a:t>Evaluate </a:t>
            </a:r>
            <a:r>
              <a:rPr lang="en-GB" sz="2600" dirty="0"/>
              <a:t>internal controls already adopted by audited entity</a:t>
            </a:r>
            <a:endParaRPr lang="en-IN" sz="2600" dirty="0"/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GB" sz="2600" dirty="0" smtClean="0"/>
              <a:t>Analyse Risk, </a:t>
            </a:r>
            <a:r>
              <a:rPr lang="en-GB" sz="2600" dirty="0"/>
              <a:t>quantified in terms of risk </a:t>
            </a:r>
            <a:r>
              <a:rPr lang="en-GB" sz="2600" dirty="0" smtClean="0"/>
              <a:t>exposure</a:t>
            </a:r>
            <a:endParaRPr lang="en-IN" sz="2600" dirty="0"/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GB" sz="2600" dirty="0" smtClean="0"/>
              <a:t>Issue recommendations</a:t>
            </a:r>
            <a:r>
              <a:rPr lang="en-GB" sz="2600" dirty="0"/>
              <a:t>, based on computed risk </a:t>
            </a:r>
            <a:r>
              <a:rPr lang="en-GB" sz="2600" dirty="0" smtClean="0"/>
              <a:t>exposure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GB" sz="2600" dirty="0" smtClean="0"/>
              <a:t>To be </a:t>
            </a:r>
            <a:r>
              <a:rPr lang="nb-NO" sz="2600" dirty="0" smtClean="0"/>
              <a:t>bridge between WGITA </a:t>
            </a:r>
            <a:r>
              <a:rPr lang="nb-NO" sz="2600" dirty="0"/>
              <a:t>IDI IT Audit </a:t>
            </a:r>
            <a:r>
              <a:rPr lang="nb-NO" sz="2600" dirty="0" smtClean="0"/>
              <a:t>handbook and Standards </a:t>
            </a:r>
            <a:endParaRPr lang="en-IN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33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083" y="360018"/>
            <a:ext cx="10058400" cy="101125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Proposed Timelines and Progress Achieved</a:t>
            </a:r>
            <a:endParaRPr lang="en-IN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214880"/>
              </p:ext>
            </p:extLst>
          </p:nvPr>
        </p:nvGraphicFramePr>
        <p:xfrm>
          <a:off x="542466" y="1483358"/>
          <a:ext cx="11326760" cy="4695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352">
                  <a:extLst>
                    <a:ext uri="{9D8B030D-6E8A-4147-A177-3AD203B41FA5}">
                      <a16:colId xmlns:a16="http://schemas.microsoft.com/office/drawing/2014/main" xmlns="" val="901940252"/>
                    </a:ext>
                  </a:extLst>
                </a:gridCol>
                <a:gridCol w="2265352">
                  <a:extLst>
                    <a:ext uri="{9D8B030D-6E8A-4147-A177-3AD203B41FA5}">
                      <a16:colId xmlns:a16="http://schemas.microsoft.com/office/drawing/2014/main" xmlns="" val="2046846141"/>
                    </a:ext>
                  </a:extLst>
                </a:gridCol>
                <a:gridCol w="2265352">
                  <a:extLst>
                    <a:ext uri="{9D8B030D-6E8A-4147-A177-3AD203B41FA5}">
                      <a16:colId xmlns:a16="http://schemas.microsoft.com/office/drawing/2014/main" xmlns="" val="1548444742"/>
                    </a:ext>
                  </a:extLst>
                </a:gridCol>
                <a:gridCol w="2265352">
                  <a:extLst>
                    <a:ext uri="{9D8B030D-6E8A-4147-A177-3AD203B41FA5}">
                      <a16:colId xmlns:a16="http://schemas.microsoft.com/office/drawing/2014/main" xmlns="" val="1960304527"/>
                    </a:ext>
                  </a:extLst>
                </a:gridCol>
                <a:gridCol w="2265352">
                  <a:extLst>
                    <a:ext uri="{9D8B030D-6E8A-4147-A177-3AD203B41FA5}">
                      <a16:colId xmlns:a16="http://schemas.microsoft.com/office/drawing/2014/main" xmlns="" val="3585955048"/>
                    </a:ext>
                  </a:extLst>
                </a:gridCol>
              </a:tblGrid>
              <a:tr h="44245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Due process milestones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8537636"/>
                  </a:ext>
                </a:extLst>
              </a:tr>
              <a:tr h="442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Stage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Start Date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End Date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Expected Time in Total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Comments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32165593"/>
                  </a:ext>
                </a:extLst>
              </a:tr>
              <a:tr h="572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 proposal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10.10.2017</a:t>
                      </a:r>
                      <a:endParaRPr lang="en-IN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30.11.2017</a:t>
                      </a:r>
                      <a:endParaRPr lang="en-IN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50 Days</a:t>
                      </a:r>
                      <a:endParaRPr lang="en-IN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Proposal and Detailed Outline approved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659993"/>
                  </a:ext>
                </a:extLst>
              </a:tr>
              <a:tr h="442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Exposure draft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01.03.2018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31.07.2018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 months</a:t>
                      </a:r>
                      <a:endParaRPr lang="en-IN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In progress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44702565"/>
                  </a:ext>
                </a:extLst>
              </a:tr>
              <a:tr h="442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Exposure period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01.11.2018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31.01.2019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90 Days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Yet to commence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60571038"/>
                  </a:ext>
                </a:extLst>
              </a:tr>
              <a:tr h="442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Endorsement version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01.02.2019</a:t>
                      </a:r>
                      <a:endParaRPr lang="en-IN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30.04.2019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 months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Yet to commence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3793935"/>
                  </a:ext>
                </a:extLst>
              </a:tr>
              <a:tr h="824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Final </a:t>
                      </a:r>
                      <a:r>
                        <a:rPr lang="en-US" sz="200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pronouncement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Arial Unicode MS"/>
                          <a:cs typeface="Arial Unicode MS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Arial Unicode MS"/>
                          <a:cs typeface="Arial Unicode MS"/>
                        </a:rPr>
                      </a:b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30.06.2019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Yet to commence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455615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3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FIPP requirements on Project Proposal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N" sz="2800" dirty="0" smtClean="0"/>
              <a:t>Initial Conditional Approval of Project Proposal, subject to </a:t>
            </a:r>
            <a:r>
              <a:rPr lang="nb-NO" sz="2800" dirty="0" smtClean="0"/>
              <a:t>providing preliminary </a:t>
            </a:r>
            <a:r>
              <a:rPr lang="nb-NO" sz="2800" dirty="0"/>
              <a:t>structure of </a:t>
            </a:r>
            <a:r>
              <a:rPr lang="nb-NO" sz="2800" dirty="0" smtClean="0"/>
              <a:t>GUID</a:t>
            </a:r>
            <a:endParaRPr lang="nb-NO" sz="2800" dirty="0"/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nb-NO" sz="2800" dirty="0" smtClean="0"/>
              <a:t>Detailed outline considered and approved by FIPP in March 2018 meeting </a:t>
            </a:r>
            <a:endParaRPr lang="nb-NO" sz="2800" dirty="0"/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nb-NO" sz="2800" dirty="0" smtClean="0"/>
              <a:t>FIPP requirements: </a:t>
            </a:r>
          </a:p>
          <a:p>
            <a:pPr marL="719138" lvl="1" indent="-358775">
              <a:buFont typeface="Arial" panose="020B0604020202020204" pitchFamily="34" charset="0"/>
              <a:buChar char="•"/>
            </a:pPr>
            <a:r>
              <a:rPr lang="en-ZA" sz="2400" dirty="0" smtClean="0"/>
              <a:t>Not </a:t>
            </a:r>
            <a:r>
              <a:rPr lang="en-ZA" sz="2400" dirty="0"/>
              <a:t>be voluminous</a:t>
            </a:r>
            <a:endParaRPr lang="en-IN" sz="2000" dirty="0"/>
          </a:p>
          <a:p>
            <a:pPr marL="719138" lvl="1" indent="-358775">
              <a:buFont typeface="Arial" panose="020B0604020202020204" pitchFamily="34" charset="0"/>
              <a:buChar char="•"/>
            </a:pPr>
            <a:r>
              <a:rPr lang="en-ZA" sz="2400" dirty="0" smtClean="0"/>
              <a:t>Not </a:t>
            </a:r>
            <a:r>
              <a:rPr lang="en-ZA" sz="2400" dirty="0"/>
              <a:t>be too technical and focus </a:t>
            </a:r>
            <a:r>
              <a:rPr lang="en-ZA" sz="2400" dirty="0" smtClean="0"/>
              <a:t>more </a:t>
            </a:r>
            <a:r>
              <a:rPr lang="en-ZA" sz="2400" dirty="0"/>
              <a:t>on audit issues of IT Security</a:t>
            </a:r>
            <a:endParaRPr lang="en-IN" sz="2000" dirty="0"/>
          </a:p>
          <a:p>
            <a:pPr marL="719138" lvl="1" indent="-358775">
              <a:buFont typeface="Arial" panose="020B0604020202020204" pitchFamily="34" charset="0"/>
              <a:buChar char="•"/>
            </a:pPr>
            <a:r>
              <a:rPr lang="en-ZA" sz="2400" dirty="0" smtClean="0"/>
              <a:t>Stand test </a:t>
            </a:r>
            <a:r>
              <a:rPr lang="en-ZA" sz="2400" dirty="0"/>
              <a:t>of time and not require </a:t>
            </a:r>
            <a:r>
              <a:rPr lang="en-ZA" sz="2400" dirty="0" smtClean="0"/>
              <a:t>frequent update</a:t>
            </a:r>
          </a:p>
          <a:p>
            <a:pPr marL="426530" indent="-358775">
              <a:buFont typeface="Wingdings" panose="05000000000000000000" pitchFamily="2" charset="2"/>
              <a:buChar char="§"/>
            </a:pPr>
            <a:r>
              <a:rPr lang="nb-NO" sz="2800" dirty="0" smtClean="0"/>
              <a:t>STATUS: Directions to be adhered at drafting stage(s)</a:t>
            </a:r>
            <a:endParaRPr lang="nb-NO" sz="2800" dirty="0"/>
          </a:p>
          <a:p>
            <a:endParaRPr lang="en-IN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499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Current Status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N" sz="3600" dirty="0" smtClean="0"/>
              <a:t>Following FIPP’s approval of outline:</a:t>
            </a:r>
          </a:p>
          <a:p>
            <a:pPr marL="719138" lvl="1" indent="-358775">
              <a:buFont typeface="Arial" panose="020B0604020202020204" pitchFamily="34" charset="0"/>
              <a:buChar char="•"/>
            </a:pPr>
            <a:r>
              <a:rPr lang="en-IN" sz="3200" dirty="0" smtClean="0"/>
              <a:t>Finalising Exposure Draft of the GUID is in progress</a:t>
            </a:r>
          </a:p>
          <a:p>
            <a:pPr marL="719138" lvl="1" indent="-358775">
              <a:buFont typeface="Arial" panose="020B0604020202020204" pitchFamily="34" charset="0"/>
              <a:buChar char="•"/>
            </a:pPr>
            <a:r>
              <a:rPr lang="en-IN" sz="3200" dirty="0" smtClean="0"/>
              <a:t>Detailed comments on proposed sections of GUID have been requested from all Team Members by April 30, 2018</a:t>
            </a:r>
          </a:p>
          <a:p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0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Proposal before </a:t>
            </a:r>
            <a:r>
              <a:rPr lang="en-IN" dirty="0" smtClean="0"/>
              <a:t>WGITA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N" sz="3600" dirty="0"/>
              <a:t>WGITA members are requested </a:t>
            </a:r>
            <a:r>
              <a:rPr lang="en-IN" sz="3600" dirty="0" smtClean="0"/>
              <a:t>to take note of </a:t>
            </a:r>
            <a:endParaRPr lang="en-IN" sz="3600" dirty="0"/>
          </a:p>
          <a:p>
            <a:pPr marL="730250" lvl="1" indent="-369888">
              <a:buFont typeface="Wingdings" panose="05000000000000000000" pitchFamily="2" charset="2"/>
              <a:buChar char="§"/>
            </a:pPr>
            <a:r>
              <a:rPr lang="en-IN" sz="2800" dirty="0" smtClean="0"/>
              <a:t>Progress Report</a:t>
            </a:r>
          </a:p>
          <a:p>
            <a:pPr marL="730250" lvl="1" indent="-369888">
              <a:buFont typeface="Wingdings" panose="05000000000000000000" pitchFamily="2" charset="2"/>
              <a:buChar char="§"/>
            </a:pPr>
            <a:r>
              <a:rPr lang="en-IN" sz="2800" dirty="0" smtClean="0"/>
              <a:t>Project Schedule</a:t>
            </a:r>
          </a:p>
          <a:p>
            <a:pPr marL="730250" lvl="1" indent="-369888">
              <a:buFont typeface="Wingdings" panose="05000000000000000000" pitchFamily="2" charset="2"/>
              <a:buChar char="§"/>
            </a:pPr>
            <a:r>
              <a:rPr lang="en-IN" sz="2800" dirty="0" smtClean="0"/>
              <a:t>Detailed Outline (circulated)</a:t>
            </a:r>
          </a:p>
          <a:p>
            <a:pPr marL="730250" lvl="1" indent="-369888">
              <a:buFont typeface="Wingdings" panose="05000000000000000000" pitchFamily="2" charset="2"/>
              <a:buChar char="§"/>
            </a:pPr>
            <a:r>
              <a:rPr lang="en-IN" sz="2800" dirty="0" smtClean="0"/>
              <a:t>Suggested that </a:t>
            </a:r>
            <a:r>
              <a:rPr lang="en-IN" sz="2800" dirty="0" smtClean="0"/>
              <a:t>the guidance be </a:t>
            </a:r>
            <a:r>
              <a:rPr lang="en-IN" sz="2800" dirty="0" smtClean="0"/>
              <a:t>named as </a:t>
            </a:r>
          </a:p>
          <a:p>
            <a:pPr marL="913130" lvl="2" indent="-369888">
              <a:buFont typeface="Wingdings" panose="05000000000000000000" pitchFamily="2" charset="2"/>
              <a:buChar char="§"/>
            </a:pPr>
            <a:r>
              <a:rPr lang="en-IN" sz="2400" smtClean="0"/>
              <a:t>Guidance </a:t>
            </a:r>
            <a:r>
              <a:rPr lang="en-IN" sz="2400" dirty="0" smtClean="0"/>
              <a:t>on Auditing Security of Information Systems</a:t>
            </a:r>
          </a:p>
          <a:p>
            <a:pPr marL="731520" lvl="1" indent="-457200">
              <a:buFont typeface="Wingdings" panose="05000000000000000000" pitchFamily="2" charset="2"/>
              <a:buChar char="§"/>
            </a:pPr>
            <a:endParaRPr lang="en-IN" sz="2800" dirty="0"/>
          </a:p>
          <a:p>
            <a:pPr>
              <a:buFont typeface="Wingdings" panose="05000000000000000000" pitchFamily="2" charset="2"/>
              <a:buChar char="§"/>
            </a:pPr>
            <a:endParaRPr lang="en-IN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Progress Report on development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8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Thanks…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GUID on Information System Security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5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</TotalTime>
  <Words>471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Arial</vt:lpstr>
      <vt:lpstr>Book Antiqua</vt:lpstr>
      <vt:lpstr>Calibri</vt:lpstr>
      <vt:lpstr>Calibri Light</vt:lpstr>
      <vt:lpstr>Mangal</vt:lpstr>
      <vt:lpstr>Times New Roman</vt:lpstr>
      <vt:lpstr>Wingdings</vt:lpstr>
      <vt:lpstr>Retrospect</vt:lpstr>
      <vt:lpstr>Progress Report on proposed GUID on Information System Security Audit</vt:lpstr>
      <vt:lpstr>Introduction - background</vt:lpstr>
      <vt:lpstr>Introduction - background</vt:lpstr>
      <vt:lpstr>Project Objectives</vt:lpstr>
      <vt:lpstr>Proposed Timelines and Progress Achieved</vt:lpstr>
      <vt:lpstr>FIPP requirements on Project Proposal</vt:lpstr>
      <vt:lpstr>Current Status</vt:lpstr>
      <vt:lpstr>Proposal before WGITA</vt:lpstr>
      <vt:lpstr>Thanks…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proposed GUID on IT Audit</dc:title>
  <dc:creator>Saurabh Narain</dc:creator>
  <cp:lastModifiedBy>DIRIR</cp:lastModifiedBy>
  <cp:revision>24</cp:revision>
  <cp:lastPrinted>2018-04-12T04:34:53Z</cp:lastPrinted>
  <dcterms:created xsi:type="dcterms:W3CDTF">2018-04-01T07:10:35Z</dcterms:created>
  <dcterms:modified xsi:type="dcterms:W3CDTF">2018-04-12T07:06:25Z</dcterms:modified>
</cp:coreProperties>
</file>