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7" r:id="rId6"/>
    <p:sldId id="257" r:id="rId7"/>
    <p:sldId id="269" r:id="rId8"/>
    <p:sldId id="266" r:id="rId9"/>
    <p:sldId id="268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111.118.182.80/~bookstore/intosai/working-group/images/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139" y="109804"/>
            <a:ext cx="2724150" cy="857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11.118.182.80/~bookstore/cag-it-audit/" TargetMode="External"/><Relationship Id="rId2" Type="http://schemas.openxmlformats.org/officeDocument/2006/relationships/hyperlink" Target="http://111.118.182.80/~bookstore/intosai/working-group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3195" y="2846717"/>
            <a:ext cx="7348987" cy="160468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/>
              <a:t>Revamped </a:t>
            </a:r>
            <a:r>
              <a:rPr lang="en-US" sz="3200" b="1" dirty="0" err="1" smtClean="0"/>
              <a:t>Wgita</a:t>
            </a:r>
            <a:r>
              <a:rPr lang="en-US" sz="3200" b="1" dirty="0" smtClean="0"/>
              <a:t> website – </a:t>
            </a:r>
            <a:br>
              <a:rPr lang="en-US" sz="3200" b="1" dirty="0" smtClean="0"/>
            </a:br>
            <a:r>
              <a:rPr lang="en-US" sz="3200" b="1" dirty="0" smtClean="0"/>
              <a:t>first look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373" y="1172186"/>
            <a:ext cx="3566829" cy="45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INTOSAI Portal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162" y="1475118"/>
            <a:ext cx="5540592" cy="5079972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latin typeface="Cambria" panose="02040503050406030204" pitchFamily="18" charset="0"/>
              </a:rPr>
              <a:t>SAI Malaysia managed WGITA website till now 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latin typeface="Cambria" panose="02040503050406030204" pitchFamily="18" charset="0"/>
              </a:rPr>
              <a:t>Websites of all Working Groups of Knowledge Sharing Committee to be part of revamped INTOSAI Community portal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endParaRPr lang="en-US" sz="2800" dirty="0" smtClean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818" r="1227" b="9937"/>
          <a:stretch/>
        </p:blipFill>
        <p:spPr>
          <a:xfrm>
            <a:off x="517586" y="1389434"/>
            <a:ext cx="5546784" cy="51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Salient Features of INTOSAI Portal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53277" y="1595887"/>
            <a:ext cx="4919472" cy="4701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Revamped portal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91300" y="2149085"/>
            <a:ext cx="4919472" cy="3748088"/>
          </a:xfrm>
        </p:spPr>
        <p:txBody>
          <a:bodyPr>
            <a:noAutofit/>
          </a:bodyPr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Single Login 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Single point of access for knowledge sharing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Consolidate webpages  of all Working groups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Portability across devices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Available in </a:t>
            </a:r>
            <a:r>
              <a:rPr lang="en-IN" sz="2600" u="sng" dirty="0" smtClean="0">
                <a:latin typeface="Cambria" panose="02040503050406030204" pitchFamily="18" charset="0"/>
              </a:rPr>
              <a:t>all INTOSAI languages</a:t>
            </a:r>
          </a:p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Community of Practice with added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104900" y="1678945"/>
            <a:ext cx="4919472" cy="4701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Earlier Portal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104900" y="2318439"/>
            <a:ext cx="4919472" cy="3748088"/>
          </a:xfrm>
        </p:spPr>
        <p:txBody>
          <a:bodyPr/>
          <a:lstStyle/>
          <a:p>
            <a:pPr marL="357188" indent="-357188"/>
            <a:r>
              <a:rPr lang="en-US" sz="2600" dirty="0" smtClean="0"/>
              <a:t>Multiple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Party utilities used</a:t>
            </a:r>
          </a:p>
          <a:p>
            <a:pPr marL="357188" indent="-357188"/>
            <a:r>
              <a:rPr lang="en-US" sz="2600" dirty="0" smtClean="0"/>
              <a:t>WG websites were not part of portal</a:t>
            </a:r>
          </a:p>
          <a:p>
            <a:pPr marL="357188" indent="-357188"/>
            <a:r>
              <a:rPr lang="en-US" sz="2600" dirty="0" smtClean="0"/>
              <a:t>Smartphone portability was unavailable </a:t>
            </a:r>
          </a:p>
          <a:p>
            <a:pPr marL="357188" indent="-357188"/>
            <a:r>
              <a:rPr lang="en-US" sz="2600" dirty="0" smtClean="0"/>
              <a:t>Only in English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Salient Features of INTOSAI Portal</a:t>
            </a:r>
            <a:endParaRPr lang="en-IN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435634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Earlier Portal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IN" sz="2800" dirty="0" smtClean="0">
                <a:latin typeface="Cambria" panose="02040503050406030204" pitchFamily="18" charset="0"/>
              </a:rPr>
              <a:t>Library had restriction on formats of documents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IN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IN" dirty="0" smtClean="0">
              <a:latin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43563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 smtClean="0"/>
              <a:t>Revamped Portal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4022408"/>
          </a:xfrm>
        </p:spPr>
        <p:txBody>
          <a:bodyPr>
            <a:normAutofit fontScale="92500" lnSpcReduction="10000"/>
          </a:bodyPr>
          <a:lstStyle/>
          <a:p>
            <a:pPr marL="361950" indent="-361950">
              <a:lnSpc>
                <a:spcPct val="100000"/>
              </a:lnSpc>
              <a:spcBef>
                <a:spcPts val="600"/>
              </a:spcBef>
            </a:pPr>
            <a:r>
              <a:rPr lang="en-IN" sz="2800" dirty="0">
                <a:latin typeface="Cambria" panose="02040503050406030204" pitchFamily="18" charset="0"/>
              </a:rPr>
              <a:t>Auditor Centric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Cambria" panose="02040503050406030204" pitchFamily="18" charset="0"/>
              </a:rPr>
              <a:t>Questions &amp; Answers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Cambria" panose="02040503050406030204" pitchFamily="18" charset="0"/>
              </a:rPr>
              <a:t>Best Practices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Cambria" panose="02040503050406030204" pitchFamily="18" charset="0"/>
              </a:rPr>
              <a:t>Audit report databases</a:t>
            </a:r>
          </a:p>
          <a:p>
            <a:pPr marL="363538" indent="-363538">
              <a:lnSpc>
                <a:spcPct val="120000"/>
              </a:lnSpc>
            </a:pPr>
            <a:r>
              <a:rPr lang="en-IN" sz="2400" dirty="0" smtClean="0">
                <a:latin typeface="Cambria" panose="02040503050406030204" pitchFamily="18" charset="0"/>
              </a:rPr>
              <a:t>Article </a:t>
            </a:r>
            <a:r>
              <a:rPr lang="en-IN" sz="2400" dirty="0">
                <a:latin typeface="Cambria" panose="02040503050406030204" pitchFamily="18" charset="0"/>
              </a:rPr>
              <a:t>from Heads of SAIs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400" dirty="0">
                <a:latin typeface="Cambria" panose="02040503050406030204" pitchFamily="18" charset="0"/>
              </a:rPr>
              <a:t>Enriched Library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400" dirty="0">
                <a:latin typeface="Cambria" panose="02040503050406030204" pitchFamily="18" charset="0"/>
              </a:rPr>
              <a:t>Blogs and Chats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400" dirty="0">
                <a:latin typeface="Cambria" panose="02040503050406030204" pitchFamily="18" charset="0"/>
              </a:rPr>
              <a:t>In-built Video Conference facility with facility for recordings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38" y="586595"/>
            <a:ext cx="9980682" cy="577939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Salient Features of WGITA Website on Portal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600200"/>
            <a:ext cx="7324785" cy="4572000"/>
          </a:xfrm>
        </p:spPr>
        <p:txBody>
          <a:bodyPr>
            <a:normAutofit lnSpcReduction="10000"/>
          </a:bodyPr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Access features (except Webinar) without registration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Section on Knowledge Centre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</a:rPr>
              <a:t>Database of Audit Reports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</a:rPr>
              <a:t>Guidance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</a:rPr>
              <a:t>Publications and Compendium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Webinar</a:t>
            </a:r>
            <a:endParaRPr lang="en-IN" sz="2400" dirty="0">
              <a:latin typeface="Cambria" panose="02040503050406030204" pitchFamily="18" charset="0"/>
            </a:endParaRP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Multilingual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</a:pPr>
            <a:r>
              <a:rPr lang="en-IN" sz="2600" dirty="0" smtClean="0">
                <a:latin typeface="Cambria" panose="02040503050406030204" pitchFamily="18" charset="0"/>
              </a:rPr>
              <a:t>Community of Practice for WGITA members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IN" sz="26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1439333"/>
            <a:ext cx="3563527" cy="47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93" y="2459591"/>
            <a:ext cx="9980682" cy="1096962"/>
          </a:xfrm>
        </p:spPr>
        <p:txBody>
          <a:bodyPr/>
          <a:lstStyle/>
          <a:p>
            <a:r>
              <a:rPr lang="en-US" dirty="0" smtClean="0"/>
              <a:t>WGITA 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 first look 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71987" y="3371887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0188" b="10064"/>
          <a:stretch/>
        </p:blipFill>
        <p:spPr>
          <a:xfrm>
            <a:off x="552090" y="3741219"/>
            <a:ext cx="5955102" cy="26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52725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7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4873beb7-5857-4685-be1f-d57550cc96c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1816</TotalTime>
  <Words>205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Cambria</vt:lpstr>
      <vt:lpstr>Euphemia</vt:lpstr>
      <vt:lpstr>Plantagenet Cherokee</vt:lpstr>
      <vt:lpstr>Times New Roman</vt:lpstr>
      <vt:lpstr>Wingdings</vt:lpstr>
      <vt:lpstr>Academic Literature 16x9</vt:lpstr>
      <vt:lpstr>Revamped Wgita website –  first look </vt:lpstr>
      <vt:lpstr>New INTOSAI Portal</vt:lpstr>
      <vt:lpstr>Salient Features of INTOSAI Portal</vt:lpstr>
      <vt:lpstr>Salient Features of INTOSAI Portal</vt:lpstr>
      <vt:lpstr>Salient Features of WGITA Website on Portal </vt:lpstr>
      <vt:lpstr>WGITA website first look 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WGITA Work Plan and SDP of IFPP</dc:title>
  <dc:creator>iCISA</dc:creator>
  <cp:lastModifiedBy>DG(IR)</cp:lastModifiedBy>
  <cp:revision>74</cp:revision>
  <cp:lastPrinted>2017-05-16T10:38:10Z</cp:lastPrinted>
  <dcterms:created xsi:type="dcterms:W3CDTF">2017-05-14T16:24:38Z</dcterms:created>
  <dcterms:modified xsi:type="dcterms:W3CDTF">2018-04-05T13:04:18Z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